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2" r:id="rId1"/>
  </p:sldMasterIdLst>
  <p:notesMasterIdLst>
    <p:notesMasterId r:id="rId3"/>
  </p:notesMasterIdLst>
  <p:sldIdLst>
    <p:sldId id="256" r:id="rId2"/>
  </p:sldIdLst>
  <p:sldSz cx="15119350" cy="10691813"/>
  <p:notesSz cx="6858000" cy="9144000"/>
  <p:embeddedFontLst>
    <p:embeddedFont>
      <p:font typeface="Noto Sans JP" panose="020B0200000000000000" pitchFamily="50" charset="-128"/>
      <p:regular r:id="rId4"/>
      <p:bold r:id="rId5"/>
    </p:embeddedFont>
    <p:embeddedFont>
      <p:font typeface="游ゴシック" panose="020B0400000000000000" pitchFamily="50" charset="-128"/>
      <p:regular r:id="rId6"/>
      <p:bold r:id="rId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73849"/>
    <a:srgbClr val="F6B540"/>
    <a:srgbClr val="ED7D31"/>
    <a:srgbClr val="F6FFA3"/>
    <a:srgbClr val="FFCFCF"/>
    <a:srgbClr val="FFB7F6"/>
    <a:srgbClr val="B7FFC5"/>
    <a:srgbClr val="9BFFAE"/>
    <a:srgbClr val="FFD889"/>
    <a:srgbClr val="FAF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253A12-3A92-4CA0-A998-104B02F65A2B}" v="250" dt="2024-12-03T09:47:43.631"/>
    <p1510:client id="{1E5A2A9D-E4FC-F916-4E81-DA63F1B930D5}" v="9" dt="2024-12-03T09:16:06.360"/>
    <p1510:client id="{2BB3F77C-B41A-1D64-7EF7-E7D16525AC95}" v="4" dt="2024-12-03T09:13:39.889"/>
    <p1510:client id="{36E935EA-5CEF-BF32-2C82-245F28C71BAF}" v="5" dt="2024-12-03T09:15:43.602"/>
    <p1510:client id="{3B417730-5B84-77A8-A88C-43B990F65852}" v="4" dt="2024-12-03T09:16:31.813"/>
    <p1510:client id="{BA7E31AD-1779-4691-8483-611F9B604E29}" v="14" dt="2024-12-03T09:44:48.827"/>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5499" autoAdjust="0"/>
  </p:normalViewPr>
  <p:slideViewPr>
    <p:cSldViewPr snapToGrid="0">
      <p:cViewPr>
        <p:scale>
          <a:sx n="100" d="100"/>
          <a:sy n="100" d="100"/>
        </p:scale>
        <p:origin x="99" y="8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ableStyles" Target="tableStyles.xml"/><Relationship Id="rId5" Type="http://schemas.openxmlformats.org/officeDocument/2006/relationships/font" Target="fonts/font2.fntdata"/><Relationship Id="rId10"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879552-4542-402D-98E1-AFA8340169A0}" type="datetimeFigureOut">
              <a:rPr kumimoji="1" lang="ja-JP" altLang="en-US" smtClean="0"/>
              <a:t>2025/2/19</a:t>
            </a:fld>
            <a:endParaRPr kumimoji="1" lang="ja-JP" altLang="en-US"/>
          </a:p>
        </p:txBody>
      </p:sp>
      <p:sp>
        <p:nvSpPr>
          <p:cNvPr id="4" name="スライド イメージ プレースホルダー 3"/>
          <p:cNvSpPr>
            <a:spLocks noGrp="1" noRot="1" noChangeAspect="1"/>
          </p:cNvSpPr>
          <p:nvPr>
            <p:ph type="sldImg" idx="2"/>
          </p:nvPr>
        </p:nvSpPr>
        <p:spPr>
          <a:xfrm>
            <a:off x="1246188" y="1143000"/>
            <a:ext cx="4365625"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0DA72E-23A3-4331-8916-FA88A3CEC5A9}" type="slidenum">
              <a:rPr kumimoji="1" lang="ja-JP" altLang="en-US" smtClean="0"/>
              <a:t>‹#›</a:t>
            </a:fld>
            <a:endParaRPr kumimoji="1" lang="ja-JP" altLang="en-US"/>
          </a:p>
        </p:txBody>
      </p:sp>
    </p:spTree>
    <p:extLst>
      <p:ext uri="{BB962C8B-B14F-4D97-AF65-F5344CB8AC3E}">
        <p14:creationId xmlns:p14="http://schemas.microsoft.com/office/powerpoint/2010/main" val="331971758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940DA72E-23A3-4331-8916-FA88A3CEC5A9}" type="slidenum">
              <a:rPr kumimoji="1" lang="ja-JP" altLang="en-US" smtClean="0"/>
              <a:t>1</a:t>
            </a:fld>
            <a:endParaRPr kumimoji="1" lang="ja-JP" altLang="en-US"/>
          </a:p>
        </p:txBody>
      </p:sp>
    </p:spTree>
    <p:extLst>
      <p:ext uri="{BB962C8B-B14F-4D97-AF65-F5344CB8AC3E}">
        <p14:creationId xmlns:p14="http://schemas.microsoft.com/office/powerpoint/2010/main" val="1814680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1749795"/>
            <a:ext cx="12851448" cy="3722335"/>
          </a:xfrm>
        </p:spPr>
        <p:txBody>
          <a:bodyPr anchor="b"/>
          <a:lstStyle>
            <a:lvl1pPr algn="ctr">
              <a:defRPr sz="9354"/>
            </a:lvl1pPr>
          </a:lstStyle>
          <a:p>
            <a:r>
              <a:rPr lang="ja-JP" altLang="en-US"/>
              <a:t>マスター タイトルの書式設定</a:t>
            </a:r>
            <a:endParaRPr lang="en-US" dirty="0"/>
          </a:p>
        </p:txBody>
      </p:sp>
      <p:sp>
        <p:nvSpPr>
          <p:cNvPr id="3" name="Subtitle 2"/>
          <p:cNvSpPr>
            <a:spLocks noGrp="1"/>
          </p:cNvSpPr>
          <p:nvPr>
            <p:ph type="subTitle" idx="1"/>
          </p:nvPr>
        </p:nvSpPr>
        <p:spPr>
          <a:xfrm>
            <a:off x="1889919" y="5615678"/>
            <a:ext cx="11339513" cy="2581379"/>
          </a:xfrm>
        </p:spPr>
        <p:txBody>
          <a:bodyPr/>
          <a:lstStyle>
            <a:lvl1pPr marL="0" indent="0" algn="ctr">
              <a:buNone/>
              <a:defRPr sz="3742"/>
            </a:lvl1pPr>
            <a:lvl2pPr marL="712775" indent="0" algn="ctr">
              <a:buNone/>
              <a:defRPr sz="3118"/>
            </a:lvl2pPr>
            <a:lvl3pPr marL="1425550" indent="0" algn="ctr">
              <a:buNone/>
              <a:defRPr sz="2806"/>
            </a:lvl3pPr>
            <a:lvl4pPr marL="2138324" indent="0" algn="ctr">
              <a:buNone/>
              <a:defRPr sz="2494"/>
            </a:lvl4pPr>
            <a:lvl5pPr marL="2851099" indent="0" algn="ctr">
              <a:buNone/>
              <a:defRPr sz="2494"/>
            </a:lvl5pPr>
            <a:lvl6pPr marL="3563874" indent="0" algn="ctr">
              <a:buNone/>
              <a:defRPr sz="2494"/>
            </a:lvl6pPr>
            <a:lvl7pPr marL="4276649" indent="0" algn="ctr">
              <a:buNone/>
              <a:defRPr sz="2494"/>
            </a:lvl7pPr>
            <a:lvl8pPr marL="4989424" indent="0" algn="ctr">
              <a:buNone/>
              <a:defRPr sz="2494"/>
            </a:lvl8pPr>
            <a:lvl9pPr marL="5702198" indent="0" algn="ctr">
              <a:buNone/>
              <a:defRPr sz="2494"/>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4073045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7102189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569240"/>
            <a:ext cx="3260110" cy="9060817"/>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039456" y="569240"/>
            <a:ext cx="9591338" cy="906081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948308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8325485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031582" y="2665532"/>
            <a:ext cx="13040439" cy="4447496"/>
          </a:xfrm>
        </p:spPr>
        <p:txBody>
          <a:bodyPr anchor="b"/>
          <a:lstStyle>
            <a:lvl1pPr>
              <a:defRPr sz="9354"/>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031582" y="7155103"/>
            <a:ext cx="13040439" cy="2338833"/>
          </a:xfrm>
        </p:spPr>
        <p:txBody>
          <a:bodyPr/>
          <a:lstStyle>
            <a:lvl1pPr marL="0" indent="0">
              <a:buNone/>
              <a:defRPr sz="3742">
                <a:solidFill>
                  <a:schemeClr val="tx1"/>
                </a:solidFill>
              </a:defRPr>
            </a:lvl1pPr>
            <a:lvl2pPr marL="712775" indent="0">
              <a:buNone/>
              <a:defRPr sz="3118">
                <a:solidFill>
                  <a:schemeClr val="tx1">
                    <a:tint val="75000"/>
                  </a:schemeClr>
                </a:solidFill>
              </a:defRPr>
            </a:lvl2pPr>
            <a:lvl3pPr marL="1425550" indent="0">
              <a:buNone/>
              <a:defRPr sz="2806">
                <a:solidFill>
                  <a:schemeClr val="tx1">
                    <a:tint val="75000"/>
                  </a:schemeClr>
                </a:solidFill>
              </a:defRPr>
            </a:lvl3pPr>
            <a:lvl4pPr marL="2138324" indent="0">
              <a:buNone/>
              <a:defRPr sz="2494">
                <a:solidFill>
                  <a:schemeClr val="tx1">
                    <a:tint val="75000"/>
                  </a:schemeClr>
                </a:solidFill>
              </a:defRPr>
            </a:lvl4pPr>
            <a:lvl5pPr marL="2851099" indent="0">
              <a:buNone/>
              <a:defRPr sz="2494">
                <a:solidFill>
                  <a:schemeClr val="tx1">
                    <a:tint val="75000"/>
                  </a:schemeClr>
                </a:solidFill>
              </a:defRPr>
            </a:lvl5pPr>
            <a:lvl6pPr marL="3563874" indent="0">
              <a:buNone/>
              <a:defRPr sz="2494">
                <a:solidFill>
                  <a:schemeClr val="tx1">
                    <a:tint val="75000"/>
                  </a:schemeClr>
                </a:solidFill>
              </a:defRPr>
            </a:lvl6pPr>
            <a:lvl7pPr marL="4276649" indent="0">
              <a:buNone/>
              <a:defRPr sz="2494">
                <a:solidFill>
                  <a:schemeClr val="tx1">
                    <a:tint val="75000"/>
                  </a:schemeClr>
                </a:solidFill>
              </a:defRPr>
            </a:lvl7pPr>
            <a:lvl8pPr marL="4989424" indent="0">
              <a:buNone/>
              <a:defRPr sz="2494">
                <a:solidFill>
                  <a:schemeClr val="tx1">
                    <a:tint val="75000"/>
                  </a:schemeClr>
                </a:solidFill>
              </a:defRPr>
            </a:lvl8pPr>
            <a:lvl9pPr marL="5702198" indent="0">
              <a:buNone/>
              <a:defRPr sz="2494">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3312252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039455" y="2846200"/>
            <a:ext cx="6425724" cy="678385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7654171" y="2846200"/>
            <a:ext cx="6425724" cy="678385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2025/2/19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620168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041425" y="569242"/>
            <a:ext cx="13040439" cy="2066590"/>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041426" y="2620980"/>
            <a:ext cx="63961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ja-JP" altLang="en-US"/>
              <a:t>マスター テキストの書式設定</a:t>
            </a:r>
          </a:p>
        </p:txBody>
      </p:sp>
      <p:sp>
        <p:nvSpPr>
          <p:cNvPr id="4" name="Content Placeholder 3"/>
          <p:cNvSpPr>
            <a:spLocks noGrp="1"/>
          </p:cNvSpPr>
          <p:nvPr>
            <p:ph sz="half" idx="2"/>
          </p:nvPr>
        </p:nvSpPr>
        <p:spPr>
          <a:xfrm>
            <a:off x="1041426" y="3905482"/>
            <a:ext cx="6396193" cy="574437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7654172" y="2620980"/>
            <a:ext cx="64276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ja-JP" altLang="en-US"/>
              <a:t>マスター テキストの書式設定</a:t>
            </a:r>
          </a:p>
        </p:txBody>
      </p:sp>
      <p:sp>
        <p:nvSpPr>
          <p:cNvPr id="6" name="Content Placeholder 5"/>
          <p:cNvSpPr>
            <a:spLocks noGrp="1"/>
          </p:cNvSpPr>
          <p:nvPr>
            <p:ph sz="quarter" idx="4"/>
          </p:nvPr>
        </p:nvSpPr>
        <p:spPr>
          <a:xfrm>
            <a:off x="7654172" y="3905482"/>
            <a:ext cx="6427693" cy="574437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5857F6DD-A663-424A-91CD-4A5CB938D056}" type="datetimeFigureOut">
              <a:rPr kumimoji="1" lang="ja-JP" altLang="en-US" smtClean="0"/>
              <a:t>2025/2/19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966910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857F6DD-A663-424A-91CD-4A5CB938D056}" type="datetimeFigureOut">
              <a:rPr kumimoji="1" lang="ja-JP" altLang="en-US" smtClean="0"/>
              <a:t>2025/2/19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274166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57F6DD-A663-424A-91CD-4A5CB938D056}" type="datetimeFigureOut">
              <a:rPr kumimoji="1" lang="ja-JP" altLang="en-US" smtClean="0"/>
              <a:t>2025/2/19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520894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ja-JP" altLang="en-US"/>
              <a:t>マスター タイトルの書式設定</a:t>
            </a:r>
            <a:endParaRPr lang="en-US" dirty="0"/>
          </a:p>
        </p:txBody>
      </p:sp>
      <p:sp>
        <p:nvSpPr>
          <p:cNvPr id="3" name="Content Placeholder 2"/>
          <p:cNvSpPr>
            <a:spLocks noGrp="1"/>
          </p:cNvSpPr>
          <p:nvPr>
            <p:ph idx="1"/>
          </p:nvPr>
        </p:nvSpPr>
        <p:spPr>
          <a:xfrm>
            <a:off x="6427693" y="1539425"/>
            <a:ext cx="7654171" cy="7598117"/>
          </a:xfrm>
        </p:spPr>
        <p:txBody>
          <a:bodyPr/>
          <a:lstStyle>
            <a:lvl1pPr>
              <a:defRPr sz="4989"/>
            </a:lvl1pPr>
            <a:lvl2pPr>
              <a:defRPr sz="4365"/>
            </a:lvl2pPr>
            <a:lvl3pPr>
              <a:defRPr sz="3742"/>
            </a:lvl3pPr>
            <a:lvl4pPr>
              <a:defRPr sz="3118"/>
            </a:lvl4pPr>
            <a:lvl5pPr>
              <a:defRPr sz="3118"/>
            </a:lvl5pPr>
            <a:lvl6pPr>
              <a:defRPr sz="3118"/>
            </a:lvl6pPr>
            <a:lvl7pPr>
              <a:defRPr sz="3118"/>
            </a:lvl7pPr>
            <a:lvl8pPr>
              <a:defRPr sz="3118"/>
            </a:lvl8pPr>
            <a:lvl9pPr>
              <a:defRPr sz="3118"/>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2025/2/19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942369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427693" y="1539425"/>
            <a:ext cx="7654171" cy="7598117"/>
          </a:xfrm>
        </p:spPr>
        <p:txBody>
          <a:bodyPr anchor="t"/>
          <a:lstStyle>
            <a:lvl1pPr marL="0" indent="0">
              <a:buNone/>
              <a:defRPr sz="4989"/>
            </a:lvl1pPr>
            <a:lvl2pPr marL="712775" indent="0">
              <a:buNone/>
              <a:defRPr sz="4365"/>
            </a:lvl2pPr>
            <a:lvl3pPr marL="1425550" indent="0">
              <a:buNone/>
              <a:defRPr sz="3742"/>
            </a:lvl3pPr>
            <a:lvl4pPr marL="2138324" indent="0">
              <a:buNone/>
              <a:defRPr sz="3118"/>
            </a:lvl4pPr>
            <a:lvl5pPr marL="2851099" indent="0">
              <a:buNone/>
              <a:defRPr sz="3118"/>
            </a:lvl5pPr>
            <a:lvl6pPr marL="3563874" indent="0">
              <a:buNone/>
              <a:defRPr sz="3118"/>
            </a:lvl6pPr>
            <a:lvl7pPr marL="4276649" indent="0">
              <a:buNone/>
              <a:defRPr sz="3118"/>
            </a:lvl7pPr>
            <a:lvl8pPr marL="4989424" indent="0">
              <a:buNone/>
              <a:defRPr sz="3118"/>
            </a:lvl8pPr>
            <a:lvl9pPr marL="5702198" indent="0">
              <a:buNone/>
              <a:defRPr sz="3118"/>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2025/2/19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622761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569242"/>
            <a:ext cx="13040439" cy="2066590"/>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039456" y="2846200"/>
            <a:ext cx="13040439" cy="678385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039455" y="9909729"/>
            <a:ext cx="3401854" cy="569240"/>
          </a:xfrm>
          <a:prstGeom prst="rect">
            <a:avLst/>
          </a:prstGeom>
        </p:spPr>
        <p:txBody>
          <a:bodyPr vert="horz" lIns="91440" tIns="45720" rIns="91440" bIns="45720" rtlCol="0" anchor="ctr"/>
          <a:lstStyle>
            <a:lvl1pPr algn="l">
              <a:defRPr sz="1871">
                <a:solidFill>
                  <a:schemeClr val="tx1">
                    <a:tint val="75000"/>
                  </a:schemeClr>
                </a:solidFill>
              </a:defRPr>
            </a:lvl1pPr>
          </a:lstStyle>
          <a:p>
            <a:fld id="{5857F6DD-A663-424A-91CD-4A5CB938D056}" type="datetimeFigureOut">
              <a:rPr kumimoji="1" lang="ja-JP" altLang="en-US" smtClean="0"/>
              <a:t>2025/2/19</a:t>
            </a:fld>
            <a:endParaRPr kumimoji="1" lang="ja-JP" altLang="en-US"/>
          </a:p>
        </p:txBody>
      </p:sp>
      <p:sp>
        <p:nvSpPr>
          <p:cNvPr id="5" name="Footer Placeholder 4"/>
          <p:cNvSpPr>
            <a:spLocks noGrp="1"/>
          </p:cNvSpPr>
          <p:nvPr>
            <p:ph type="ftr" sz="quarter" idx="3"/>
          </p:nvPr>
        </p:nvSpPr>
        <p:spPr>
          <a:xfrm>
            <a:off x="5008285" y="9909729"/>
            <a:ext cx="5102781" cy="569240"/>
          </a:xfrm>
          <a:prstGeom prst="rect">
            <a:avLst/>
          </a:prstGeom>
        </p:spPr>
        <p:txBody>
          <a:bodyPr vert="horz" lIns="91440" tIns="45720" rIns="91440" bIns="45720" rtlCol="0" anchor="ctr"/>
          <a:lstStyle>
            <a:lvl1pPr algn="ctr">
              <a:defRPr sz="1871">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10678041" y="9909729"/>
            <a:ext cx="3401854" cy="569240"/>
          </a:xfrm>
          <a:prstGeom prst="rect">
            <a:avLst/>
          </a:prstGeom>
        </p:spPr>
        <p:txBody>
          <a:bodyPr vert="horz" lIns="91440" tIns="45720" rIns="91440" bIns="45720" rtlCol="0" anchor="ctr"/>
          <a:lstStyle>
            <a:lvl1pPr algn="r">
              <a:defRPr sz="1871">
                <a:solidFill>
                  <a:schemeClr val="tx1">
                    <a:tint val="75000"/>
                  </a:schemeClr>
                </a:solidFill>
              </a:defRPr>
            </a:lvl1p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2738698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425550" rtl="0" eaLnBrk="1" latinLnBrk="0" hangingPunct="1">
        <a:lnSpc>
          <a:spcPct val="90000"/>
        </a:lnSpc>
        <a:spcBef>
          <a:spcPct val="0"/>
        </a:spcBef>
        <a:buNone/>
        <a:defRPr kumimoji="1" sz="6860" kern="1200">
          <a:solidFill>
            <a:schemeClr val="tx1"/>
          </a:solidFill>
          <a:latin typeface="+mj-lt"/>
          <a:ea typeface="+mj-ea"/>
          <a:cs typeface="+mj-cs"/>
        </a:defRPr>
      </a:lvl1pPr>
    </p:titleStyle>
    <p:bodyStyle>
      <a:lvl1pPr marL="356387" indent="-356387" algn="l" defTabSz="1425550" rtl="0" eaLnBrk="1" latinLnBrk="0" hangingPunct="1">
        <a:lnSpc>
          <a:spcPct val="90000"/>
        </a:lnSpc>
        <a:spcBef>
          <a:spcPts val="1559"/>
        </a:spcBef>
        <a:buFont typeface="Arial" panose="020B0604020202020204" pitchFamily="34" charset="0"/>
        <a:buChar char="•"/>
        <a:defRPr kumimoji="1" sz="4365" kern="1200">
          <a:solidFill>
            <a:schemeClr val="tx1"/>
          </a:solidFill>
          <a:latin typeface="+mn-lt"/>
          <a:ea typeface="+mn-ea"/>
          <a:cs typeface="+mn-cs"/>
        </a:defRPr>
      </a:lvl1pPr>
      <a:lvl2pPr marL="1069162" indent="-356387" algn="l" defTabSz="1425550" rtl="0" eaLnBrk="1" latinLnBrk="0" hangingPunct="1">
        <a:lnSpc>
          <a:spcPct val="90000"/>
        </a:lnSpc>
        <a:spcBef>
          <a:spcPts val="780"/>
        </a:spcBef>
        <a:buFont typeface="Arial" panose="020B0604020202020204" pitchFamily="34" charset="0"/>
        <a:buChar char="•"/>
        <a:defRPr kumimoji="1" sz="3742" kern="1200">
          <a:solidFill>
            <a:schemeClr val="tx1"/>
          </a:solidFill>
          <a:latin typeface="+mn-lt"/>
          <a:ea typeface="+mn-ea"/>
          <a:cs typeface="+mn-cs"/>
        </a:defRPr>
      </a:lvl2pPr>
      <a:lvl3pPr marL="1781937" indent="-356387" algn="l" defTabSz="1425550" rtl="0" eaLnBrk="1" latinLnBrk="0" hangingPunct="1">
        <a:lnSpc>
          <a:spcPct val="90000"/>
        </a:lnSpc>
        <a:spcBef>
          <a:spcPts val="780"/>
        </a:spcBef>
        <a:buFont typeface="Arial" panose="020B0604020202020204" pitchFamily="34" charset="0"/>
        <a:buChar char="•"/>
        <a:defRPr kumimoji="1" sz="3118" kern="1200">
          <a:solidFill>
            <a:schemeClr val="tx1"/>
          </a:solidFill>
          <a:latin typeface="+mn-lt"/>
          <a:ea typeface="+mn-ea"/>
          <a:cs typeface="+mn-cs"/>
        </a:defRPr>
      </a:lvl3pPr>
      <a:lvl4pPr marL="2494712"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4pPr>
      <a:lvl5pPr marL="3207487"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5pPr>
      <a:lvl6pPr marL="3920261"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6pPr>
      <a:lvl7pPr marL="4633036"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7pPr>
      <a:lvl8pPr marL="5345811"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8pPr>
      <a:lvl9pPr marL="6058586"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9pPr>
    </p:bodyStyle>
    <p:otherStyle>
      <a:defPPr>
        <a:defRPr lang="en-US"/>
      </a:defPPr>
      <a:lvl1pPr marL="0" algn="l" defTabSz="1425550" rtl="0" eaLnBrk="1" latinLnBrk="0" hangingPunct="1">
        <a:defRPr kumimoji="1" sz="2806" kern="1200">
          <a:solidFill>
            <a:schemeClr val="tx1"/>
          </a:solidFill>
          <a:latin typeface="+mn-lt"/>
          <a:ea typeface="+mn-ea"/>
          <a:cs typeface="+mn-cs"/>
        </a:defRPr>
      </a:lvl1pPr>
      <a:lvl2pPr marL="712775" algn="l" defTabSz="1425550" rtl="0" eaLnBrk="1" latinLnBrk="0" hangingPunct="1">
        <a:defRPr kumimoji="1" sz="2806" kern="1200">
          <a:solidFill>
            <a:schemeClr val="tx1"/>
          </a:solidFill>
          <a:latin typeface="+mn-lt"/>
          <a:ea typeface="+mn-ea"/>
          <a:cs typeface="+mn-cs"/>
        </a:defRPr>
      </a:lvl2pPr>
      <a:lvl3pPr marL="1425550" algn="l" defTabSz="1425550" rtl="0" eaLnBrk="1" latinLnBrk="0" hangingPunct="1">
        <a:defRPr kumimoji="1" sz="2806" kern="1200">
          <a:solidFill>
            <a:schemeClr val="tx1"/>
          </a:solidFill>
          <a:latin typeface="+mn-lt"/>
          <a:ea typeface="+mn-ea"/>
          <a:cs typeface="+mn-cs"/>
        </a:defRPr>
      </a:lvl3pPr>
      <a:lvl4pPr marL="2138324" algn="l" defTabSz="1425550" rtl="0" eaLnBrk="1" latinLnBrk="0" hangingPunct="1">
        <a:defRPr kumimoji="1" sz="2806" kern="1200">
          <a:solidFill>
            <a:schemeClr val="tx1"/>
          </a:solidFill>
          <a:latin typeface="+mn-lt"/>
          <a:ea typeface="+mn-ea"/>
          <a:cs typeface="+mn-cs"/>
        </a:defRPr>
      </a:lvl4pPr>
      <a:lvl5pPr marL="2851099" algn="l" defTabSz="1425550" rtl="0" eaLnBrk="1" latinLnBrk="0" hangingPunct="1">
        <a:defRPr kumimoji="1" sz="2806" kern="1200">
          <a:solidFill>
            <a:schemeClr val="tx1"/>
          </a:solidFill>
          <a:latin typeface="+mn-lt"/>
          <a:ea typeface="+mn-ea"/>
          <a:cs typeface="+mn-cs"/>
        </a:defRPr>
      </a:lvl5pPr>
      <a:lvl6pPr marL="3563874" algn="l" defTabSz="1425550" rtl="0" eaLnBrk="1" latinLnBrk="0" hangingPunct="1">
        <a:defRPr kumimoji="1" sz="2806" kern="1200">
          <a:solidFill>
            <a:schemeClr val="tx1"/>
          </a:solidFill>
          <a:latin typeface="+mn-lt"/>
          <a:ea typeface="+mn-ea"/>
          <a:cs typeface="+mn-cs"/>
        </a:defRPr>
      </a:lvl6pPr>
      <a:lvl7pPr marL="4276649" algn="l" defTabSz="1425550" rtl="0" eaLnBrk="1" latinLnBrk="0" hangingPunct="1">
        <a:defRPr kumimoji="1" sz="2806" kern="1200">
          <a:solidFill>
            <a:schemeClr val="tx1"/>
          </a:solidFill>
          <a:latin typeface="+mn-lt"/>
          <a:ea typeface="+mn-ea"/>
          <a:cs typeface="+mn-cs"/>
        </a:defRPr>
      </a:lvl7pPr>
      <a:lvl8pPr marL="4989424" algn="l" defTabSz="1425550" rtl="0" eaLnBrk="1" latinLnBrk="0" hangingPunct="1">
        <a:defRPr kumimoji="1" sz="2806" kern="1200">
          <a:solidFill>
            <a:schemeClr val="tx1"/>
          </a:solidFill>
          <a:latin typeface="+mn-lt"/>
          <a:ea typeface="+mn-ea"/>
          <a:cs typeface="+mn-cs"/>
        </a:defRPr>
      </a:lvl8pPr>
      <a:lvl9pPr marL="5702198" algn="l" defTabSz="1425550" rtl="0" eaLnBrk="1" latinLnBrk="0" hangingPunct="1">
        <a:defRPr kumimoji="1" sz="280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8F36AD19-8D6E-5854-8280-65A3AAD45D5F}"/>
              </a:ext>
            </a:extLst>
          </p:cNvPr>
          <p:cNvSpPr/>
          <p:nvPr/>
        </p:nvSpPr>
        <p:spPr>
          <a:xfrm>
            <a:off x="3605" y="-21493"/>
            <a:ext cx="15115745" cy="826132"/>
          </a:xfrm>
          <a:prstGeom prst="rect">
            <a:avLst/>
          </a:prstGeom>
          <a:solidFill>
            <a:srgbClr val="04202A"/>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descr="テキスト, ロゴ&#10;&#10;AI によって生成されたコンテンツは間違っている可能性があります。">
            <a:extLst>
              <a:ext uri="{FF2B5EF4-FFF2-40B4-BE49-F238E27FC236}">
                <a16:creationId xmlns:a16="http://schemas.microsoft.com/office/drawing/2014/main" id="{3A6CF49B-1053-49DE-674C-83A3348A69D9}"/>
              </a:ext>
            </a:extLst>
          </p:cNvPr>
          <p:cNvPicPr>
            <a:picLocks noChangeAspect="1"/>
          </p:cNvPicPr>
          <p:nvPr/>
        </p:nvPicPr>
        <p:blipFill>
          <a:blip r:embed="rId3">
            <a:extLst>
              <a:ext uri="{28A0092B-C50C-407E-A947-70E740481C1C}">
                <a14:useLocalDpi xmlns:a14="http://schemas.microsoft.com/office/drawing/2010/main" val="0"/>
              </a:ext>
            </a:extLst>
          </a:blip>
          <a:srcRect l="15013" t="39886" r="3308" b="34205"/>
          <a:stretch/>
        </p:blipFill>
        <p:spPr>
          <a:xfrm>
            <a:off x="90941" y="19331"/>
            <a:ext cx="2755900" cy="618147"/>
          </a:xfrm>
          <a:prstGeom prst="rect">
            <a:avLst/>
          </a:prstGeom>
        </p:spPr>
      </p:pic>
      <p:sp>
        <p:nvSpPr>
          <p:cNvPr id="15" name="テキスト ボックス 14">
            <a:extLst>
              <a:ext uri="{FF2B5EF4-FFF2-40B4-BE49-F238E27FC236}">
                <a16:creationId xmlns:a16="http://schemas.microsoft.com/office/drawing/2014/main" id="{60E5D673-EC72-C736-3D56-DAE29B1BF0B0}"/>
              </a:ext>
            </a:extLst>
          </p:cNvPr>
          <p:cNvSpPr txBox="1"/>
          <p:nvPr/>
        </p:nvSpPr>
        <p:spPr>
          <a:xfrm>
            <a:off x="819435" y="566282"/>
            <a:ext cx="2171700" cy="246221"/>
          </a:xfrm>
          <a:prstGeom prst="rect">
            <a:avLst/>
          </a:prstGeom>
          <a:noFill/>
        </p:spPr>
        <p:txBody>
          <a:bodyPr wrap="square" rtlCol="0">
            <a:spAutoFit/>
          </a:bodyPr>
          <a:lstStyle/>
          <a:p>
            <a:pPr algn="r"/>
            <a:r>
              <a:rPr kumimoji="1" lang="ja-JP" altLang="en-US" sz="1000" b="1" dirty="0">
                <a:solidFill>
                  <a:schemeClr val="bg1"/>
                </a:solidFill>
                <a:latin typeface="Noto Sans JP" panose="020B0200000000000000" pitchFamily="50" charset="-128"/>
                <a:ea typeface="Noto Sans JP" panose="020B0200000000000000" pitchFamily="50" charset="-128"/>
              </a:rPr>
              <a:t>福岡県立宗像高等学校</a:t>
            </a:r>
          </a:p>
        </p:txBody>
      </p:sp>
      <p:sp>
        <p:nvSpPr>
          <p:cNvPr id="16" name="テキスト ボックス 15">
            <a:extLst>
              <a:ext uri="{FF2B5EF4-FFF2-40B4-BE49-F238E27FC236}">
                <a16:creationId xmlns:a16="http://schemas.microsoft.com/office/drawing/2014/main" id="{D9398001-9C37-4FF8-C491-AE8496A17C26}"/>
              </a:ext>
            </a:extLst>
          </p:cNvPr>
          <p:cNvSpPr txBox="1"/>
          <p:nvPr/>
        </p:nvSpPr>
        <p:spPr>
          <a:xfrm>
            <a:off x="2948430" y="73445"/>
            <a:ext cx="3440907" cy="646331"/>
          </a:xfrm>
          <a:prstGeom prst="rect">
            <a:avLst/>
          </a:prstGeom>
          <a:noFill/>
        </p:spPr>
        <p:txBody>
          <a:bodyPr wrap="square" rtlCol="0">
            <a:spAutoFit/>
          </a:bodyPr>
          <a:lstStyle/>
          <a:p>
            <a:r>
              <a:rPr kumimoji="1" lang="ja-JP" altLang="en-US" b="1" dirty="0">
                <a:solidFill>
                  <a:schemeClr val="bg1"/>
                </a:solidFill>
                <a:latin typeface="Noto Sans JP" panose="020B0200000000000000" pitchFamily="50" charset="-128"/>
                <a:ea typeface="Noto Sans JP" panose="020B0200000000000000" pitchFamily="50" charset="-128"/>
              </a:rPr>
              <a:t>チームメンバー</a:t>
            </a:r>
            <a:endParaRPr kumimoji="1" lang="en-US" altLang="ja-JP" b="1" dirty="0">
              <a:solidFill>
                <a:schemeClr val="bg1"/>
              </a:solidFill>
              <a:latin typeface="Noto Sans JP" panose="020B0200000000000000" pitchFamily="50" charset="-128"/>
              <a:ea typeface="Noto Sans JP" panose="020B0200000000000000" pitchFamily="50" charset="-128"/>
            </a:endParaRPr>
          </a:p>
          <a:p>
            <a:endParaRPr kumimoji="1" lang="en-US" altLang="ja-JP" sz="600" dirty="0">
              <a:solidFill>
                <a:schemeClr val="bg1"/>
              </a:solidFill>
              <a:latin typeface="Noto Sans JP" panose="020B0200000000000000" pitchFamily="50" charset="-128"/>
              <a:ea typeface="Noto Sans JP" panose="020B0200000000000000" pitchFamily="50" charset="-128"/>
            </a:endParaRPr>
          </a:p>
          <a:p>
            <a:r>
              <a:rPr kumimoji="1" lang="ja-JP" altLang="en-US" sz="1200" dirty="0">
                <a:solidFill>
                  <a:schemeClr val="bg1"/>
                </a:solidFill>
                <a:latin typeface="Noto Sans JP" panose="020B0200000000000000" pitchFamily="50" charset="-128"/>
                <a:ea typeface="Noto Sans JP" panose="020B0200000000000000" pitchFamily="50" charset="-128"/>
              </a:rPr>
              <a:t>  松田 魁琉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目野 優輝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石原 廉太郎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熊抱 崚太</a:t>
            </a:r>
          </a:p>
        </p:txBody>
      </p:sp>
      <p:sp>
        <p:nvSpPr>
          <p:cNvPr id="17" name="テキスト ボックス 16">
            <a:extLst>
              <a:ext uri="{FF2B5EF4-FFF2-40B4-BE49-F238E27FC236}">
                <a16:creationId xmlns:a16="http://schemas.microsoft.com/office/drawing/2014/main" id="{A698032B-EFDB-E99D-3ECE-695797EA05D1}"/>
              </a:ext>
            </a:extLst>
          </p:cNvPr>
          <p:cNvSpPr txBox="1"/>
          <p:nvPr/>
        </p:nvSpPr>
        <p:spPr>
          <a:xfrm>
            <a:off x="6341994" y="49857"/>
            <a:ext cx="1980951" cy="646331"/>
          </a:xfrm>
          <a:prstGeom prst="rect">
            <a:avLst/>
          </a:prstGeom>
          <a:noFill/>
        </p:spPr>
        <p:txBody>
          <a:bodyPr wrap="square" rtlCol="0">
            <a:spAutoFit/>
          </a:bodyPr>
          <a:lstStyle/>
          <a:p>
            <a:r>
              <a:rPr kumimoji="1" lang="ja-JP" altLang="en-US" b="1" dirty="0">
                <a:solidFill>
                  <a:schemeClr val="bg1"/>
                </a:solidFill>
                <a:latin typeface="Noto Sans JP" panose="020B0200000000000000" pitchFamily="50" charset="-128"/>
                <a:ea typeface="Noto Sans JP" panose="020B0200000000000000" pitchFamily="50" charset="-128"/>
              </a:rPr>
              <a:t>所属</a:t>
            </a:r>
            <a:endParaRPr kumimoji="1" lang="en-US" altLang="ja-JP" b="1" dirty="0">
              <a:solidFill>
                <a:schemeClr val="bg1"/>
              </a:solidFill>
              <a:latin typeface="Noto Sans JP" panose="020B0200000000000000" pitchFamily="50" charset="-128"/>
              <a:ea typeface="Noto Sans JP" panose="020B0200000000000000" pitchFamily="50" charset="-128"/>
            </a:endParaRPr>
          </a:p>
          <a:p>
            <a:endParaRPr kumimoji="1" lang="en-US" altLang="ja-JP" sz="600" dirty="0">
              <a:solidFill>
                <a:schemeClr val="bg1"/>
              </a:solidFill>
              <a:latin typeface="Noto Sans JP" panose="020B0200000000000000" pitchFamily="50" charset="-128"/>
              <a:ea typeface="Noto Sans JP" panose="020B0200000000000000" pitchFamily="50" charset="-128"/>
            </a:endParaRPr>
          </a:p>
          <a:p>
            <a:r>
              <a:rPr kumimoji="1" lang="ja-JP" altLang="en-US" sz="1200" dirty="0">
                <a:solidFill>
                  <a:schemeClr val="bg1"/>
                </a:solidFill>
                <a:latin typeface="Noto Sans JP" panose="020B0200000000000000" pitchFamily="50" charset="-128"/>
                <a:ea typeface="Noto Sans JP" panose="020B0200000000000000" pitchFamily="50" charset="-128"/>
              </a:rPr>
              <a:t>  九州ブロック 福岡ノード</a:t>
            </a:r>
          </a:p>
        </p:txBody>
      </p:sp>
      <p:sp>
        <p:nvSpPr>
          <p:cNvPr id="25" name="テキスト ボックス 24">
            <a:extLst>
              <a:ext uri="{FF2B5EF4-FFF2-40B4-BE49-F238E27FC236}">
                <a16:creationId xmlns:a16="http://schemas.microsoft.com/office/drawing/2014/main" id="{A1CB8740-8FC8-E24C-7821-E37ADB88BD41}"/>
              </a:ext>
            </a:extLst>
          </p:cNvPr>
          <p:cNvSpPr txBox="1"/>
          <p:nvPr/>
        </p:nvSpPr>
        <p:spPr>
          <a:xfrm>
            <a:off x="7250017" y="1273941"/>
            <a:ext cx="2209800"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圧倒的</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な</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安全性</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の</a:t>
            </a:r>
            <a:r>
              <a:rPr kumimoji="1" lang="ja-JP" altLang="en-US" sz="1600" b="1" dirty="0">
                <a:solidFill>
                  <a:srgbClr val="073849"/>
                </a:solidFill>
                <a:latin typeface="Noto Sans JP" panose="020B0200000000000000" pitchFamily="50" charset="-128"/>
                <a:ea typeface="Noto Sans JP" panose="020B0200000000000000" pitchFamily="50" charset="-128"/>
              </a:rPr>
              <a:t>電源基板</a:t>
            </a:r>
            <a:endParaRPr kumimoji="1" lang="ja-JP" altLang="en-US" sz="1100" dirty="0">
              <a:solidFill>
                <a:srgbClr val="073849"/>
              </a:solidFill>
              <a:latin typeface="Noto Sans JP" panose="020B0200000000000000" pitchFamily="50" charset="-128"/>
              <a:ea typeface="Noto Sans JP" panose="020B0200000000000000" pitchFamily="50" charset="-128"/>
            </a:endParaRPr>
          </a:p>
        </p:txBody>
      </p:sp>
      <p:sp>
        <p:nvSpPr>
          <p:cNvPr id="26" name="テキスト ボックス 25">
            <a:extLst>
              <a:ext uri="{FF2B5EF4-FFF2-40B4-BE49-F238E27FC236}">
                <a16:creationId xmlns:a16="http://schemas.microsoft.com/office/drawing/2014/main" id="{CB2D7723-A901-3A42-2366-52E82887457D}"/>
              </a:ext>
            </a:extLst>
          </p:cNvPr>
          <p:cNvSpPr txBox="1"/>
          <p:nvPr/>
        </p:nvSpPr>
        <p:spPr>
          <a:xfrm>
            <a:off x="7235656" y="1589548"/>
            <a:ext cx="3845674" cy="1158587"/>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従来の電源回路はバッテリーの保護回路と電源スイッチのみが搭載</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されたシンプルもので、目視による電圧監視を怠った場合、バッテリー事故が起こりかねない状態でした。</a:t>
            </a: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そこで今回、私たちは</a:t>
            </a:r>
            <a:r>
              <a:rPr kumimoji="1" lang="ja-JP" altLang="en-US" sz="900" b="1" dirty="0">
                <a:solidFill>
                  <a:srgbClr val="073849"/>
                </a:solidFill>
                <a:latin typeface="Noto Sans JP" panose="020B0200000000000000" pitchFamily="50" charset="-128"/>
                <a:ea typeface="Noto Sans JP" panose="020B0200000000000000" pitchFamily="50" charset="-128"/>
              </a:rPr>
              <a:t>マイコンが内蔵された、より安全性・信頼性の</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高い電源回路を開発しました</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。大きな特徴として、</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FET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スイッチと</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物理スイッチを用いた</a:t>
            </a:r>
            <a:r>
              <a:rPr kumimoji="1" lang="en-US" altLang="ja-JP" sz="900" b="1" dirty="0">
                <a:solidFill>
                  <a:srgbClr val="073849"/>
                </a:solidFill>
                <a:latin typeface="Noto Sans JP" panose="020B0200000000000000" pitchFamily="50" charset="-128"/>
                <a:ea typeface="Noto Sans JP" panose="020B0200000000000000" pitchFamily="50" charset="-128"/>
              </a:rPr>
              <a:t>2</a:t>
            </a:r>
            <a:r>
              <a:rPr kumimoji="1" lang="ja-JP" altLang="en-US" sz="900" b="1" dirty="0">
                <a:solidFill>
                  <a:srgbClr val="073849"/>
                </a:solidFill>
                <a:latin typeface="Noto Sans JP" panose="020B0200000000000000" pitchFamily="50" charset="-128"/>
                <a:ea typeface="Noto Sans JP" panose="020B0200000000000000" pitchFamily="50" charset="-128"/>
              </a:rPr>
              <a:t>段階スイッチ機能</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を搭載しています。また、</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UI</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やブザーを用いて</a:t>
            </a:r>
            <a:r>
              <a:rPr kumimoji="1" lang="ja-JP" altLang="en-US" sz="900" b="1" dirty="0">
                <a:solidFill>
                  <a:srgbClr val="073849"/>
                </a:solidFill>
                <a:latin typeface="Noto Sans JP" panose="020B0200000000000000" pitchFamily="50" charset="-128"/>
                <a:ea typeface="Noto Sans JP" panose="020B0200000000000000" pitchFamily="50" charset="-128"/>
              </a:rPr>
              <a:t>感覚的に電圧低下を認識</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することもできます。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27" name="テキスト ボックス 26">
            <a:extLst>
              <a:ext uri="{FF2B5EF4-FFF2-40B4-BE49-F238E27FC236}">
                <a16:creationId xmlns:a16="http://schemas.microsoft.com/office/drawing/2014/main" id="{6FF8E03C-4594-336B-F7BC-FEE12A4B8D9A}"/>
              </a:ext>
            </a:extLst>
          </p:cNvPr>
          <p:cNvSpPr txBox="1"/>
          <p:nvPr/>
        </p:nvSpPr>
        <p:spPr>
          <a:xfrm>
            <a:off x="7292561" y="4020547"/>
            <a:ext cx="4360863"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前後ドリブラー・キッカー搭載</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で</a:t>
            </a:r>
            <a:r>
              <a:rPr kumimoji="1" lang="ja-JP" altLang="en-US" sz="1600" b="1" dirty="0">
                <a:solidFill>
                  <a:srgbClr val="073849"/>
                </a:solidFill>
                <a:latin typeface="Noto Sans JP" panose="020B0200000000000000" pitchFamily="50" charset="-128"/>
                <a:ea typeface="Noto Sans JP" panose="020B0200000000000000" pitchFamily="50" charset="-128"/>
              </a:rPr>
              <a:t>圧倒的な得点率を</a:t>
            </a:r>
            <a:endParaRPr kumimoji="1" lang="ja-JP" altLang="en-US" sz="1100" b="1" dirty="0">
              <a:solidFill>
                <a:srgbClr val="073849"/>
              </a:solidFill>
              <a:latin typeface="Noto Sans JP" panose="020B0200000000000000" pitchFamily="50" charset="-128"/>
              <a:ea typeface="Noto Sans JP" panose="020B0200000000000000" pitchFamily="50" charset="-128"/>
            </a:endParaRPr>
          </a:p>
        </p:txBody>
      </p:sp>
      <p:sp>
        <p:nvSpPr>
          <p:cNvPr id="28" name="テキスト ボックス 27">
            <a:extLst>
              <a:ext uri="{FF2B5EF4-FFF2-40B4-BE49-F238E27FC236}">
                <a16:creationId xmlns:a16="http://schemas.microsoft.com/office/drawing/2014/main" id="{8EAD2490-28A8-4D69-CEF5-35081088DA88}"/>
              </a:ext>
            </a:extLst>
          </p:cNvPr>
          <p:cNvSpPr txBox="1"/>
          <p:nvPr/>
        </p:nvSpPr>
        <p:spPr>
          <a:xfrm>
            <a:off x="7254141" y="4559185"/>
            <a:ext cx="4099879" cy="1928028"/>
          </a:xfrm>
          <a:prstGeom prst="rect">
            <a:avLst/>
          </a:prstGeom>
          <a:noFill/>
        </p:spPr>
        <p:txBody>
          <a:bodyPr wrap="square" rtlCol="0">
            <a:spAutoFit/>
          </a:bodyPr>
          <a:lstStyle/>
          <a:p>
            <a:pPr>
              <a:lnSpc>
                <a:spcPts val="1200"/>
              </a:lnSpc>
            </a:pPr>
            <a:r>
              <a:rPr kumimoji="1" lang="ja-JP" altLang="en-US" sz="900" dirty="0">
                <a:latin typeface="Noto Sans JP" panose="020B0200000000000000" pitchFamily="50" charset="-128"/>
                <a:ea typeface="Noto Sans JP" panose="020B0200000000000000" pitchFamily="50" charset="-128"/>
              </a:rPr>
              <a:t>　前方にあるドリブラー・キッカーは、</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「ゴール方向に素早く正確にシュートする」</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役割を担います。ドリブラーでボールを</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補足した後、相手ゴールまで近づき、</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キッカーを用いて</a:t>
            </a:r>
            <a:r>
              <a:rPr kumimoji="1" lang="ja-JP" altLang="en-US" sz="900" b="1" dirty="0">
                <a:solidFill>
                  <a:srgbClr val="073849"/>
                </a:solidFill>
                <a:latin typeface="Noto Sans JP" panose="020B0200000000000000" pitchFamily="50" charset="-128"/>
                <a:ea typeface="Noto Sans JP" panose="020B0200000000000000" pitchFamily="50" charset="-128"/>
              </a:rPr>
              <a:t>空いているゴールの方向</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へとシュートを放ちます</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4</a:t>
            </a:r>
            <a:r>
              <a:rPr kumimoji="1" lang="ja-JP" altLang="en-US" sz="900" dirty="0">
                <a:latin typeface="Noto Sans JP" panose="020B0200000000000000" pitchFamily="50" charset="-128"/>
                <a:ea typeface="Noto Sans JP" panose="020B0200000000000000" pitchFamily="50" charset="-128"/>
              </a:rPr>
              <a:t>右側</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　また、ドリブラーを用いることで、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ゴールの横にあり、そのままではゴールに</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入れることができないボール</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4</a:t>
            </a:r>
            <a:r>
              <a:rPr kumimoji="1" lang="ja-JP" altLang="en-US" sz="900" dirty="0">
                <a:latin typeface="Noto Sans JP" panose="020B0200000000000000" pitchFamily="50" charset="-128"/>
                <a:ea typeface="Noto Sans JP" panose="020B0200000000000000" pitchFamily="50" charset="-128"/>
              </a:rPr>
              <a:t>左の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赤領域</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も</a:t>
            </a:r>
            <a:r>
              <a:rPr kumimoji="1" lang="ja-JP" altLang="en-US" sz="900" b="1" dirty="0">
                <a:solidFill>
                  <a:srgbClr val="073849"/>
                </a:solidFill>
                <a:latin typeface="Noto Sans JP" panose="020B0200000000000000" pitchFamily="50" charset="-128"/>
                <a:ea typeface="Noto Sans JP" panose="020B0200000000000000" pitchFamily="50" charset="-128"/>
              </a:rPr>
              <a:t>保持したまま後ろに運ぶこと</a:t>
            </a:r>
            <a:r>
              <a:rPr kumimoji="1" lang="ja-JP" altLang="en-US" sz="900" dirty="0">
                <a:latin typeface="Noto Sans JP" panose="020B0200000000000000" pitchFamily="50" charset="-128"/>
                <a:ea typeface="Noto Sans JP" panose="020B0200000000000000" pitchFamily="50" charset="-128"/>
              </a:rPr>
              <a:t>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ゴールに向かってシュートを放つこと</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が可能になります</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4</a:t>
            </a:r>
            <a:r>
              <a:rPr kumimoji="1" lang="ja-JP" altLang="en-US" sz="900" dirty="0">
                <a:latin typeface="Noto Sans JP" panose="020B0200000000000000" pitchFamily="50" charset="-128"/>
                <a:ea typeface="Noto Sans JP" panose="020B0200000000000000" pitchFamily="50" charset="-128"/>
              </a:rPr>
              <a:t>左の青領域</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a:t>
            </a:r>
          </a:p>
        </p:txBody>
      </p:sp>
      <p:sp>
        <p:nvSpPr>
          <p:cNvPr id="29" name="テキスト ボックス 28">
            <a:extLst>
              <a:ext uri="{FF2B5EF4-FFF2-40B4-BE49-F238E27FC236}">
                <a16:creationId xmlns:a16="http://schemas.microsoft.com/office/drawing/2014/main" id="{5293253D-376E-DFF0-A902-502E72136256}"/>
              </a:ext>
            </a:extLst>
          </p:cNvPr>
          <p:cNvSpPr txBox="1"/>
          <p:nvPr/>
        </p:nvSpPr>
        <p:spPr>
          <a:xfrm>
            <a:off x="7302800" y="6509308"/>
            <a:ext cx="4360863" cy="338554"/>
          </a:xfrm>
          <a:prstGeom prst="rect">
            <a:avLst/>
          </a:prstGeom>
          <a:noFill/>
        </p:spPr>
        <p:txBody>
          <a:bodyPr wrap="square" rtlCol="0">
            <a:spAutoFit/>
          </a:bodyPr>
          <a:lstStyle/>
          <a:p>
            <a:r>
              <a:rPr kumimoji="1" lang="ja-JP" altLang="en-US" sz="1600" b="1" dirty="0">
                <a:solidFill>
                  <a:srgbClr val="073849"/>
                </a:solidFill>
                <a:latin typeface="Noto Sans JP" panose="020B0200000000000000" pitchFamily="50" charset="-128"/>
                <a:ea typeface="Noto Sans JP" panose="020B0200000000000000" pitchFamily="50" charset="-128"/>
              </a:rPr>
              <a:t>最強のキーパー</a:t>
            </a:r>
            <a:r>
              <a:rPr kumimoji="1" lang="ja-JP" altLang="en-US" sz="11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作</a:t>
            </a:r>
            <a:r>
              <a:rPr kumimoji="1" lang="ja-JP" altLang="en-US" sz="1100" dirty="0">
                <a:solidFill>
                  <a:schemeClr val="tx1">
                    <a:lumMod val="85000"/>
                    <a:lumOff val="15000"/>
                  </a:schemeClr>
                </a:solidFill>
                <a:latin typeface="Noto Sans JP" panose="020B0200000000000000" pitchFamily="50" charset="-128"/>
                <a:ea typeface="Noto Sans JP" panose="020B0200000000000000" pitchFamily="50" charset="-128"/>
              </a:rPr>
              <a:t>るために</a:t>
            </a:r>
            <a:endParaRPr kumimoji="1" lang="ja-JP" altLang="en-US" sz="11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0" name="テキスト ボックス 29">
            <a:extLst>
              <a:ext uri="{FF2B5EF4-FFF2-40B4-BE49-F238E27FC236}">
                <a16:creationId xmlns:a16="http://schemas.microsoft.com/office/drawing/2014/main" id="{F91EE720-0EEC-0112-4C42-BB704EBDD77C}"/>
              </a:ext>
            </a:extLst>
          </p:cNvPr>
          <p:cNvSpPr txBox="1"/>
          <p:nvPr/>
        </p:nvSpPr>
        <p:spPr>
          <a:xfrm>
            <a:off x="7324791" y="6822217"/>
            <a:ext cx="3726362" cy="3967817"/>
          </a:xfrm>
          <a:prstGeom prst="rect">
            <a:avLst/>
          </a:prstGeom>
          <a:noFill/>
        </p:spPr>
        <p:txBody>
          <a:bodyPr wrap="square" numCol="1" rtlCol="0">
            <a:spAutoFit/>
          </a:bodyPr>
          <a:lstStyle/>
          <a:p>
            <a:r>
              <a:rPr kumimoji="1" lang="ja-JP" altLang="en-US" sz="1100" b="1" dirty="0">
                <a:solidFill>
                  <a:srgbClr val="073849"/>
                </a:solidFill>
                <a:latin typeface="Noto Sans JP" panose="020B0200000000000000" pitchFamily="50" charset="-128"/>
                <a:ea typeface="Noto Sans JP" panose="020B0200000000000000" pitchFamily="50" charset="-128"/>
              </a:rPr>
              <a:t>導入</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kumimoji="1" lang="en-US" altLang="ja-JP" sz="2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lang="ja-JP" altLang="en-US" sz="800" b="0" i="0" dirty="0">
                <a:effectLst/>
                <a:latin typeface="Noto Sans JP" panose="020B0200000000000000" pitchFamily="50" charset="-128"/>
                <a:ea typeface="Noto Sans JP" panose="020B0200000000000000" pitchFamily="50" charset="-128"/>
              </a:rPr>
              <a:t>サッカー競技において、シュートを防いだり、プッシングを発生させてボールを相手の中立点に移動させることができる「キーパー」の役割は非常に重要であり、試合の勝敗を左右する存在だと</a:t>
            </a:r>
            <a:r>
              <a:rPr lang="ja-JP" altLang="en-US" sz="800" dirty="0">
                <a:latin typeface="Noto Sans JP" panose="020B0200000000000000" pitchFamily="50" charset="-128"/>
                <a:ea typeface="Noto Sans JP" panose="020B0200000000000000" pitchFamily="50" charset="-128"/>
              </a:rPr>
              <a:t>考えました</a:t>
            </a:r>
            <a:r>
              <a:rPr lang="ja-JP" altLang="en-US" sz="800" b="0" i="0" dirty="0">
                <a:effectLst/>
                <a:latin typeface="Noto Sans JP" panose="020B0200000000000000" pitchFamily="50" charset="-128"/>
                <a:ea typeface="Noto Sans JP" panose="020B0200000000000000" pitchFamily="50" charset="-128"/>
              </a:rPr>
              <a:t>。そこで、どのような守備方法がゴールを守備しやすいのか研究することにしました。</a:t>
            </a:r>
            <a:endParaRPr lang="en-US" altLang="ja-JP" sz="800" b="0" i="0" dirty="0">
              <a:effectLst/>
              <a:latin typeface="Noto Sans JP" panose="020B0200000000000000" pitchFamily="50" charset="-128"/>
              <a:ea typeface="Noto Sans JP" panose="020B0200000000000000" pitchFamily="50" charset="-128"/>
            </a:endParaRPr>
          </a:p>
          <a:p>
            <a:endParaRPr lang="en-US" altLang="ja-JP" sz="500" b="0" i="0" dirty="0">
              <a:effectLst/>
              <a:latin typeface="Noto Sans JP" panose="020B0200000000000000" pitchFamily="50" charset="-128"/>
              <a:ea typeface="Noto Sans JP" panose="020B0200000000000000" pitchFamily="50" charset="-128"/>
            </a:endParaRPr>
          </a:p>
          <a:p>
            <a:r>
              <a:rPr kumimoji="1" lang="ja-JP" altLang="en-US" sz="1100" b="1" dirty="0">
                <a:solidFill>
                  <a:srgbClr val="073849"/>
                </a:solidFill>
                <a:latin typeface="Noto Sans JP" panose="020B0200000000000000" pitchFamily="50" charset="-128"/>
                <a:ea typeface="Noto Sans JP" panose="020B0200000000000000" pitchFamily="50" charset="-128"/>
              </a:rPr>
              <a:t>研究内容</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kumimoji="1" lang="en-US" altLang="ja-JP" sz="2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「白線上でボールに対して真正面から守備する</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7)</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2</a:t>
            </a:r>
          </a:p>
          <a:p>
            <a:pPr>
              <a:lnSpc>
                <a:spcPts val="96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「ゴールの中心・ロボット・ボールが一直線になる白線上の点で守備する</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8)</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」のどちらがよりゴールを守備できるのか調べる。</a:t>
            </a:r>
            <a:endParaRPr lang="en-US" altLang="ja-JP" sz="8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300" b="0" i="0" dirty="0">
              <a:effectLst/>
              <a:latin typeface="Noto Sans JP" panose="020B0200000000000000" pitchFamily="50" charset="-128"/>
              <a:ea typeface="Noto Sans JP" panose="020B0200000000000000" pitchFamily="50" charset="-128"/>
            </a:endParaRPr>
          </a:p>
          <a:p>
            <a:r>
              <a:rPr kumimoji="1" lang="ja-JP" altLang="en-US" sz="1100" b="1" dirty="0">
                <a:solidFill>
                  <a:srgbClr val="073849"/>
                </a:solidFill>
                <a:latin typeface="Noto Sans JP" panose="020B0200000000000000" pitchFamily="50" charset="-128"/>
                <a:ea typeface="Noto Sans JP" panose="020B0200000000000000" pitchFamily="50" charset="-128"/>
              </a:rPr>
              <a:t>研究方法</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3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900" b="1"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でロボットを動かし、次の</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「手順」に沿って実験を行う。</a:t>
            </a:r>
            <a:endParaRPr kumimoji="1" lang="en-US" altLang="ja-JP" sz="1100"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でロボットを動かし、次の</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「手順」に沿って実験を行う。</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③</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つの実験結果から、どちらの方が</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守備しやすいのか考察する。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endParaRPr kumimoji="1" lang="en-US" altLang="ja-JP" sz="2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「手順」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右上図のように</a:t>
            </a:r>
            <a:r>
              <a:rPr kumimoji="1" lang="ja-JP" altLang="en-US" sz="800" b="1" dirty="0">
                <a:solidFill>
                  <a:srgbClr val="073849"/>
                </a:solidFill>
                <a:latin typeface="Noto Sans JP" panose="020B0200000000000000" pitchFamily="50" charset="-128"/>
                <a:ea typeface="Noto Sans JP" panose="020B0200000000000000" pitchFamily="50" charset="-128"/>
              </a:rPr>
              <a:t>ボールの位置</a:t>
            </a: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中立点</a:t>
            </a: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・角度を変化</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させ、</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回試行し、シュートを防いだ回数を記録する。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4" name="テキスト ボックス 33">
            <a:extLst>
              <a:ext uri="{FF2B5EF4-FFF2-40B4-BE49-F238E27FC236}">
                <a16:creationId xmlns:a16="http://schemas.microsoft.com/office/drawing/2014/main" id="{C63C2205-CE53-04C8-80F7-268C685EF077}"/>
              </a:ext>
            </a:extLst>
          </p:cNvPr>
          <p:cNvSpPr txBox="1"/>
          <p:nvPr/>
        </p:nvSpPr>
        <p:spPr>
          <a:xfrm>
            <a:off x="166518" y="2833708"/>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ロボットの概要</a:t>
            </a:r>
            <a:r>
              <a:rPr kumimoji="1" lang="ja-JP" altLang="en-US" sz="1600" b="1" dirty="0">
                <a:solidFill>
                  <a:srgbClr val="073849"/>
                </a:solidFill>
                <a:latin typeface="Noto Sans JP" panose="020B0200000000000000" pitchFamily="50" charset="-128"/>
                <a:ea typeface="Noto Sans JP" panose="020B0200000000000000" pitchFamily="50" charset="-128"/>
              </a:rPr>
              <a:t> </a:t>
            </a:r>
            <a:r>
              <a:rPr kumimoji="1" lang="en-US" altLang="ja-JP" sz="1600" b="1" dirty="0">
                <a:solidFill>
                  <a:srgbClr val="073849"/>
                </a:solidFill>
                <a:latin typeface="Noto Sans JP" panose="020B0200000000000000" pitchFamily="50" charset="-128"/>
                <a:ea typeface="Noto Sans JP" panose="020B0200000000000000" pitchFamily="50" charset="-128"/>
              </a:rPr>
              <a:t>– robot’s overview</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sp>
        <p:nvSpPr>
          <p:cNvPr id="3" name="テキスト ボックス 2">
            <a:extLst>
              <a:ext uri="{FF2B5EF4-FFF2-40B4-BE49-F238E27FC236}">
                <a16:creationId xmlns:a16="http://schemas.microsoft.com/office/drawing/2014/main" id="{FA8586AB-D005-3AF2-EA54-C88038C3C90E}"/>
              </a:ext>
            </a:extLst>
          </p:cNvPr>
          <p:cNvSpPr txBox="1"/>
          <p:nvPr/>
        </p:nvSpPr>
        <p:spPr>
          <a:xfrm>
            <a:off x="161764" y="868012"/>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チーム概要</a:t>
            </a:r>
            <a:r>
              <a:rPr kumimoji="1" lang="ja-JP" altLang="en-US" sz="1600" b="1" dirty="0">
                <a:solidFill>
                  <a:srgbClr val="073849"/>
                </a:solidFill>
                <a:latin typeface="Noto Sans JP" panose="020B0200000000000000" pitchFamily="50" charset="-128"/>
                <a:ea typeface="Noto Sans JP" panose="020B0200000000000000" pitchFamily="50" charset="-128"/>
              </a:rPr>
              <a:t> </a:t>
            </a:r>
            <a:r>
              <a:rPr kumimoji="1" lang="en-US" altLang="ja-JP" sz="1600" b="1" dirty="0">
                <a:solidFill>
                  <a:srgbClr val="073849"/>
                </a:solidFill>
                <a:latin typeface="Noto Sans JP" panose="020B0200000000000000" pitchFamily="50" charset="-128"/>
                <a:ea typeface="Noto Sans JP" panose="020B0200000000000000" pitchFamily="50" charset="-128"/>
              </a:rPr>
              <a:t>– Munako Artemis</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sp>
        <p:nvSpPr>
          <p:cNvPr id="5" name="テキスト ボックス 4">
            <a:extLst>
              <a:ext uri="{FF2B5EF4-FFF2-40B4-BE49-F238E27FC236}">
                <a16:creationId xmlns:a16="http://schemas.microsoft.com/office/drawing/2014/main" id="{630CF08D-4027-6B53-6F1D-CC6F89A0DF42}"/>
              </a:ext>
            </a:extLst>
          </p:cNvPr>
          <p:cNvSpPr txBox="1"/>
          <p:nvPr/>
        </p:nvSpPr>
        <p:spPr>
          <a:xfrm>
            <a:off x="7159457" y="875040"/>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ロボットの特徴 </a:t>
            </a:r>
            <a:r>
              <a:rPr kumimoji="1" lang="en-US" altLang="ja-JP" sz="1600" b="1" dirty="0">
                <a:solidFill>
                  <a:srgbClr val="073849"/>
                </a:solidFill>
                <a:latin typeface="Noto Sans JP" panose="020B0200000000000000" pitchFamily="50" charset="-128"/>
                <a:ea typeface="Noto Sans JP" panose="020B0200000000000000" pitchFamily="50" charset="-128"/>
              </a:rPr>
              <a:t>– robot’s features</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cxnSp>
        <p:nvCxnSpPr>
          <p:cNvPr id="7" name="直線コネクタ 6">
            <a:extLst>
              <a:ext uri="{FF2B5EF4-FFF2-40B4-BE49-F238E27FC236}">
                <a16:creationId xmlns:a16="http://schemas.microsoft.com/office/drawing/2014/main" id="{6362FA04-684A-C97F-9B52-82A05ED636C2}"/>
              </a:ext>
            </a:extLst>
          </p:cNvPr>
          <p:cNvCxnSpPr>
            <a:cxnSpLocks/>
          </p:cNvCxnSpPr>
          <p:nvPr/>
        </p:nvCxnSpPr>
        <p:spPr>
          <a:xfrm>
            <a:off x="3689189" y="1080092"/>
            <a:ext cx="3422650"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8" name="直線コネクタ 7">
            <a:extLst>
              <a:ext uri="{FF2B5EF4-FFF2-40B4-BE49-F238E27FC236}">
                <a16:creationId xmlns:a16="http://schemas.microsoft.com/office/drawing/2014/main" id="{58B2D02A-8CF2-8AA2-2813-D4087451FF55}"/>
              </a:ext>
            </a:extLst>
          </p:cNvPr>
          <p:cNvCxnSpPr>
            <a:cxnSpLocks/>
          </p:cNvCxnSpPr>
          <p:nvPr/>
        </p:nvCxnSpPr>
        <p:spPr>
          <a:xfrm>
            <a:off x="4354343" y="3079280"/>
            <a:ext cx="2755901"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27605D28-3ABD-7BA1-D490-D5E03AC97FE2}"/>
              </a:ext>
            </a:extLst>
          </p:cNvPr>
          <p:cNvCxnSpPr>
            <a:cxnSpLocks/>
          </p:cNvCxnSpPr>
          <p:nvPr/>
        </p:nvCxnSpPr>
        <p:spPr>
          <a:xfrm>
            <a:off x="11367732" y="1087120"/>
            <a:ext cx="3727637"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sp>
        <p:nvSpPr>
          <p:cNvPr id="53" name="テキスト ボックス 52">
            <a:extLst>
              <a:ext uri="{FF2B5EF4-FFF2-40B4-BE49-F238E27FC236}">
                <a16:creationId xmlns:a16="http://schemas.microsoft.com/office/drawing/2014/main" id="{D40D17BF-617C-ADE3-AFAE-9FD83B242A47}"/>
              </a:ext>
            </a:extLst>
          </p:cNvPr>
          <p:cNvSpPr txBox="1"/>
          <p:nvPr/>
        </p:nvSpPr>
        <p:spPr>
          <a:xfrm>
            <a:off x="10939517" y="1273941"/>
            <a:ext cx="3055825"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圧倒的</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な</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安定性</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の</a:t>
            </a:r>
            <a:r>
              <a:rPr kumimoji="1" lang="ja-JP" altLang="en-US" sz="1600" b="1" dirty="0">
                <a:solidFill>
                  <a:srgbClr val="073849"/>
                </a:solidFill>
                <a:latin typeface="Noto Sans JP" panose="020B0200000000000000" pitchFamily="50" charset="-128"/>
                <a:ea typeface="Noto Sans JP" panose="020B0200000000000000" pitchFamily="50" charset="-128"/>
              </a:rPr>
              <a:t>ビジョンシステム</a:t>
            </a:r>
            <a:endParaRPr kumimoji="1" lang="ja-JP" altLang="en-US" sz="1100" dirty="0">
              <a:solidFill>
                <a:srgbClr val="073849"/>
              </a:solidFill>
              <a:latin typeface="Noto Sans JP" panose="020B0200000000000000" pitchFamily="50" charset="-128"/>
              <a:ea typeface="Noto Sans JP" panose="020B0200000000000000" pitchFamily="50" charset="-128"/>
            </a:endParaRPr>
          </a:p>
        </p:txBody>
      </p:sp>
      <p:sp>
        <p:nvSpPr>
          <p:cNvPr id="54" name="テキスト ボックス 53">
            <a:extLst>
              <a:ext uri="{FF2B5EF4-FFF2-40B4-BE49-F238E27FC236}">
                <a16:creationId xmlns:a16="http://schemas.microsoft.com/office/drawing/2014/main" id="{B8A05EC4-53F0-9AEE-BA9C-1990E051D059}"/>
              </a:ext>
            </a:extLst>
          </p:cNvPr>
          <p:cNvSpPr txBox="1"/>
          <p:nvPr/>
        </p:nvSpPr>
        <p:spPr>
          <a:xfrm>
            <a:off x="11003017" y="1590342"/>
            <a:ext cx="4135326" cy="1312475"/>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私たちのロボットには、</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UnitV Ai Camera</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個搭載しています。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以前は全方位ミラーを用いて</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つのカメラで全方向を監視していましたが、</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ゴルフボールという小さい物体をどの距離からでも認識できるようにするのは大変でした</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。また、ロボット自身がカメラに映りこむことで、至近距離にあるボールがロボットに隠れて認識できないという問題もありました。</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これらの問題を解決するため、カメラを</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個搭載することで、全方位ミラーの「全方向が見える」という要件を担保しつつ、</a:t>
            </a:r>
            <a:r>
              <a:rPr kumimoji="1" lang="ja-JP" altLang="en-US" sz="900" b="1" dirty="0">
                <a:solidFill>
                  <a:srgbClr val="073849"/>
                </a:solidFill>
                <a:latin typeface="Noto Sans JP" panose="020B0200000000000000" pitchFamily="50" charset="-128"/>
                <a:ea typeface="Noto Sans JP" panose="020B0200000000000000" pitchFamily="50" charset="-128"/>
              </a:rPr>
              <a:t>遠距離の視野の確保</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a:t>
            </a:r>
            <a:r>
              <a:rPr kumimoji="1" lang="ja-JP" altLang="en-US" sz="900" b="1" dirty="0">
                <a:solidFill>
                  <a:srgbClr val="073849"/>
                </a:solidFill>
                <a:latin typeface="Noto Sans JP" panose="020B0200000000000000" pitchFamily="50" charset="-128"/>
                <a:ea typeface="Noto Sans JP" panose="020B0200000000000000" pitchFamily="50" charset="-128"/>
              </a:rPr>
              <a:t>至近距離でのボールの認識</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を容易に行うことができるようになりました。</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2" name="テキスト ボックス 1">
            <a:extLst>
              <a:ext uri="{FF2B5EF4-FFF2-40B4-BE49-F238E27FC236}">
                <a16:creationId xmlns:a16="http://schemas.microsoft.com/office/drawing/2014/main" id="{E7441E8B-D077-2FDC-1670-9AF65171BF93}"/>
              </a:ext>
            </a:extLst>
          </p:cNvPr>
          <p:cNvSpPr txBox="1"/>
          <p:nvPr/>
        </p:nvSpPr>
        <p:spPr>
          <a:xfrm>
            <a:off x="218924" y="1302562"/>
            <a:ext cx="3509309" cy="1466363"/>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私たちは</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2024</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シーズンにライトウェイトリーグで世界大会に出場し、世界大会で活躍するオープンリーグのロボットを生で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見てきました。その経験から、オープンリーグにおいてロボットが</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b="1" dirty="0">
                <a:solidFill>
                  <a:srgbClr val="073849"/>
                </a:solidFill>
                <a:latin typeface="Noto Sans JP" panose="020B0200000000000000" pitchFamily="50" charset="-128"/>
                <a:ea typeface="Noto Sans JP" panose="020B0200000000000000" pitchFamily="50" charset="-128"/>
              </a:rPr>
              <a:t>圧倒的</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であるために必要な要素を考え、今シーズンの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ロボットに反映させました。例えば、</a:t>
            </a:r>
            <a:r>
              <a:rPr kumimoji="1" lang="ja-JP" altLang="en-US" sz="900" b="1" dirty="0">
                <a:solidFill>
                  <a:srgbClr val="073849"/>
                </a:solidFill>
                <a:latin typeface="Noto Sans JP" panose="020B0200000000000000" pitchFamily="50" charset="-128"/>
                <a:ea typeface="Noto Sans JP" panose="020B0200000000000000" pitchFamily="50" charset="-128"/>
              </a:rPr>
              <a:t>電源基板の改良</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a:t>
            </a:r>
            <a:r>
              <a:rPr kumimoji="1" lang="en-US" altLang="ja-JP" sz="900" b="1" dirty="0">
                <a:solidFill>
                  <a:srgbClr val="073849"/>
                </a:solidFill>
                <a:latin typeface="Noto Sans JP" panose="020B0200000000000000" pitchFamily="50" charset="-128"/>
                <a:ea typeface="Noto Sans JP" panose="020B0200000000000000" pitchFamily="50" charset="-128"/>
              </a:rPr>
              <a:t>6</a:t>
            </a:r>
            <a:r>
              <a:rPr kumimoji="1" lang="ja-JP" altLang="en-US" sz="900" b="1" dirty="0">
                <a:solidFill>
                  <a:srgbClr val="073849"/>
                </a:solidFill>
                <a:latin typeface="Noto Sans JP" panose="020B0200000000000000" pitchFamily="50" charset="-128"/>
                <a:ea typeface="Noto Sans JP" panose="020B0200000000000000" pitchFamily="50" charset="-128"/>
              </a:rPr>
              <a:t>方向</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カメラの搭載</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b="1" dirty="0">
                <a:solidFill>
                  <a:srgbClr val="073849"/>
                </a:solidFill>
                <a:latin typeface="Noto Sans JP" panose="020B0200000000000000" pitchFamily="50" charset="-128"/>
                <a:ea typeface="Noto Sans JP" panose="020B0200000000000000" pitchFamily="50" charset="-128"/>
              </a:rPr>
              <a:t>前後のドリブラー・キッカー搭載</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などです。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また、現ルールではプッシングを利用したゴール前での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キーパーがとても強いため、</a:t>
            </a:r>
            <a:r>
              <a:rPr kumimoji="1" lang="ja-JP" altLang="en-US" sz="900" b="1" dirty="0">
                <a:solidFill>
                  <a:srgbClr val="073849"/>
                </a:solidFill>
                <a:latin typeface="Noto Sans JP" panose="020B0200000000000000" pitchFamily="50" charset="-128"/>
                <a:ea typeface="Noto Sans JP" panose="020B0200000000000000" pitchFamily="50" charset="-128"/>
              </a:rPr>
              <a:t>どのような守備の方法が良いのか、</a:t>
            </a:r>
            <a:r>
              <a:rPr kumimoji="1" lang="en-US" altLang="ja-JP" sz="900" b="1" dirty="0">
                <a:solidFill>
                  <a:srgbClr val="073849"/>
                </a:solidFill>
                <a:latin typeface="Noto Sans JP" panose="020B0200000000000000" pitchFamily="50" charset="-128"/>
                <a:ea typeface="Noto Sans JP" panose="020B0200000000000000" pitchFamily="50" charset="-128"/>
              </a:rPr>
              <a:t>2</a:t>
            </a:r>
            <a:r>
              <a:rPr kumimoji="1" lang="ja-JP" altLang="en-US" sz="900" b="1" dirty="0">
                <a:solidFill>
                  <a:srgbClr val="073849"/>
                </a:solidFill>
                <a:latin typeface="Noto Sans JP" panose="020B0200000000000000" pitchFamily="50" charset="-128"/>
                <a:ea typeface="Noto Sans JP" panose="020B0200000000000000" pitchFamily="50" charset="-128"/>
              </a:rPr>
              <a:t>種類の方法で研究を行いました</a:t>
            </a:r>
            <a:r>
              <a:rPr kumimoji="1" lang="ja-JP" altLang="en-US" sz="900" dirty="0">
                <a:solidFill>
                  <a:srgbClr val="073849"/>
                </a:solidFill>
                <a:latin typeface="Noto Sans JP" panose="020B0200000000000000" pitchFamily="50" charset="-128"/>
                <a:ea typeface="Noto Sans JP" panose="020B0200000000000000" pitchFamily="50" charset="-128"/>
              </a:rPr>
              <a:t>。</a:t>
            </a:r>
            <a:endParaRPr kumimoji="1" lang="en-US" altLang="ja-JP" sz="900" dirty="0">
              <a:solidFill>
                <a:srgbClr val="073849"/>
              </a:solidFill>
              <a:latin typeface="Noto Sans JP" panose="020B0200000000000000" pitchFamily="50" charset="-128"/>
              <a:ea typeface="Noto Sans JP" panose="020B0200000000000000" pitchFamily="50" charset="-128"/>
            </a:endParaRPr>
          </a:p>
        </p:txBody>
      </p:sp>
      <p:grpSp>
        <p:nvGrpSpPr>
          <p:cNvPr id="40" name="グループ化 39">
            <a:extLst>
              <a:ext uri="{FF2B5EF4-FFF2-40B4-BE49-F238E27FC236}">
                <a16:creationId xmlns:a16="http://schemas.microsoft.com/office/drawing/2014/main" id="{2AA707A0-CA3F-867B-88AF-4E900C05CE07}"/>
              </a:ext>
            </a:extLst>
          </p:cNvPr>
          <p:cNvGrpSpPr/>
          <p:nvPr/>
        </p:nvGrpSpPr>
        <p:grpSpPr>
          <a:xfrm>
            <a:off x="151158" y="5306854"/>
            <a:ext cx="2356980" cy="1442462"/>
            <a:chOff x="114814" y="5306854"/>
            <a:chExt cx="2356980" cy="1442462"/>
          </a:xfrm>
        </p:grpSpPr>
        <p:sp>
          <p:nvSpPr>
            <p:cNvPr id="45" name="テキスト ボックス 44">
              <a:extLst>
                <a:ext uri="{FF2B5EF4-FFF2-40B4-BE49-F238E27FC236}">
                  <a16:creationId xmlns:a16="http://schemas.microsoft.com/office/drawing/2014/main" id="{78FBF2DD-EAA0-B46C-059D-5C9F05C6CCC5}"/>
                </a:ext>
              </a:extLst>
            </p:cNvPr>
            <p:cNvSpPr txBox="1"/>
            <p:nvPr/>
          </p:nvSpPr>
          <p:spPr>
            <a:xfrm>
              <a:off x="114814" y="5306854"/>
              <a:ext cx="1665594"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③カメラユニット</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1" name="テキスト ボックス 50">
              <a:extLst>
                <a:ext uri="{FF2B5EF4-FFF2-40B4-BE49-F238E27FC236}">
                  <a16:creationId xmlns:a16="http://schemas.microsoft.com/office/drawing/2014/main" id="{4FB4CE38-CAB4-0490-30FB-17D40644A651}"/>
                </a:ext>
              </a:extLst>
            </p:cNvPr>
            <p:cNvSpPr txBox="1"/>
            <p:nvPr/>
          </p:nvSpPr>
          <p:spPr>
            <a:xfrm>
              <a:off x="230686" y="5554072"/>
              <a:ext cx="2164346"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カメラ</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UnitV Ai Camera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x6</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2" name="テキスト ボックス 51">
              <a:extLst>
                <a:ext uri="{FF2B5EF4-FFF2-40B4-BE49-F238E27FC236}">
                  <a16:creationId xmlns:a16="http://schemas.microsoft.com/office/drawing/2014/main" id="{B9877667-81E4-41E5-1BF4-27830A635398}"/>
                </a:ext>
              </a:extLst>
            </p:cNvPr>
            <p:cNvSpPr txBox="1"/>
            <p:nvPr/>
          </p:nvSpPr>
          <p:spPr>
            <a:xfrm>
              <a:off x="153924" y="5766931"/>
              <a:ext cx="2317870" cy="982385"/>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ゴルフボールを色認識するために、</a:t>
              </a:r>
              <a:r>
                <a:rPr kumimoji="1" lang="ja-JP" altLang="en-US" sz="800" b="1" dirty="0">
                  <a:solidFill>
                    <a:srgbClr val="073849"/>
                  </a:solidFill>
                  <a:latin typeface="Noto Sans JP" panose="020B0200000000000000" pitchFamily="50" charset="-128"/>
                  <a:ea typeface="Noto Sans JP" panose="020B0200000000000000" pitchFamily="50" charset="-128"/>
                </a:rPr>
                <a:t>比較的</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低価格で入手性が高く、安定した使用感を</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得られ</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UnitV</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を採用しました。</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個のカメラのデータを</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Teensy 4.0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で取得し、ボールおよびゴールの角度・距離を計算してメイン基板に出力しています。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詳しい情報は「ロボットの特徴」を参照。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endPar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8" name="テキスト ボックス 57">
              <a:extLst>
                <a:ext uri="{FF2B5EF4-FFF2-40B4-BE49-F238E27FC236}">
                  <a16:creationId xmlns:a16="http://schemas.microsoft.com/office/drawing/2014/main" id="{D16D3D02-2979-DFD3-A528-B8102040691E}"/>
                </a:ext>
              </a:extLst>
            </p:cNvPr>
            <p:cNvSpPr txBox="1"/>
            <p:nvPr/>
          </p:nvSpPr>
          <p:spPr>
            <a:xfrm>
              <a:off x="1658089" y="5329163"/>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sp>
        <p:nvSpPr>
          <p:cNvPr id="63" name="テキスト ボックス 62">
            <a:extLst>
              <a:ext uri="{FF2B5EF4-FFF2-40B4-BE49-F238E27FC236}">
                <a16:creationId xmlns:a16="http://schemas.microsoft.com/office/drawing/2014/main" id="{DE65DBEC-ECEF-884E-4B1E-6E326317354E}"/>
              </a:ext>
            </a:extLst>
          </p:cNvPr>
          <p:cNvSpPr txBox="1"/>
          <p:nvPr/>
        </p:nvSpPr>
        <p:spPr>
          <a:xfrm>
            <a:off x="9409017" y="1309952"/>
            <a:ext cx="891609" cy="241132"/>
          </a:xfrm>
          <a:prstGeom prst="rect">
            <a:avLst/>
          </a:prstGeom>
          <a:solidFill>
            <a:srgbClr val="F6FFA3"/>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ハードウェア</a:t>
            </a:r>
          </a:p>
        </p:txBody>
      </p:sp>
      <p:sp>
        <p:nvSpPr>
          <p:cNvPr id="1030" name="テキスト ボックス 1029">
            <a:extLst>
              <a:ext uri="{FF2B5EF4-FFF2-40B4-BE49-F238E27FC236}">
                <a16:creationId xmlns:a16="http://schemas.microsoft.com/office/drawing/2014/main" id="{6CA8EA9F-DEAD-9FE3-46AB-6DF290548F85}"/>
              </a:ext>
            </a:extLst>
          </p:cNvPr>
          <p:cNvSpPr txBox="1"/>
          <p:nvPr/>
        </p:nvSpPr>
        <p:spPr>
          <a:xfrm>
            <a:off x="13867274" y="1309952"/>
            <a:ext cx="891609" cy="241132"/>
          </a:xfrm>
          <a:prstGeom prst="rect">
            <a:avLst/>
          </a:prstGeom>
          <a:solidFill>
            <a:srgbClr val="F6FFA3"/>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ハードウェア</a:t>
            </a:r>
          </a:p>
        </p:txBody>
      </p:sp>
      <p:grpSp>
        <p:nvGrpSpPr>
          <p:cNvPr id="1349" name="グループ化 1348">
            <a:extLst>
              <a:ext uri="{FF2B5EF4-FFF2-40B4-BE49-F238E27FC236}">
                <a16:creationId xmlns:a16="http://schemas.microsoft.com/office/drawing/2014/main" id="{FA9C4742-979C-0991-D006-7B025047495A}"/>
              </a:ext>
            </a:extLst>
          </p:cNvPr>
          <p:cNvGrpSpPr/>
          <p:nvPr/>
        </p:nvGrpSpPr>
        <p:grpSpPr>
          <a:xfrm>
            <a:off x="11003017" y="2899472"/>
            <a:ext cx="4103129" cy="1104285"/>
            <a:chOff x="10990491" y="2981071"/>
            <a:chExt cx="4103129" cy="1104285"/>
          </a:xfrm>
        </p:grpSpPr>
        <p:pic>
          <p:nvPicPr>
            <p:cNvPr id="1025" name="図 1024" descr="鏡, 眺め, 座る, 車 が含まれている画像&#10;&#10;AI によって生成されたコンテンツは間違っている可能性があります。">
              <a:extLst>
                <a:ext uri="{FF2B5EF4-FFF2-40B4-BE49-F238E27FC236}">
                  <a16:creationId xmlns:a16="http://schemas.microsoft.com/office/drawing/2014/main" id="{5B9D82E4-3563-F631-427A-43932AF36F9A}"/>
                </a:ext>
              </a:extLst>
            </p:cNvPr>
            <p:cNvPicPr>
              <a:picLocks noChangeAspect="1"/>
            </p:cNvPicPr>
            <p:nvPr/>
          </p:nvPicPr>
          <p:blipFill>
            <a:blip r:embed="rId4">
              <a:extLst>
                <a:ext uri="{28A0092B-C50C-407E-A947-70E740481C1C}">
                  <a14:useLocalDpi xmlns:a14="http://schemas.microsoft.com/office/drawing/2010/main" val="0"/>
                </a:ext>
              </a:extLst>
            </a:blip>
            <a:srcRect t="40159" b="1"/>
            <a:stretch/>
          </p:blipFill>
          <p:spPr>
            <a:xfrm>
              <a:off x="11182679" y="2981071"/>
              <a:ext cx="1763282" cy="791365"/>
            </a:xfrm>
            <a:prstGeom prst="rect">
              <a:avLst/>
            </a:prstGeom>
            <a:effectLst>
              <a:outerShdw blurRad="50800" dist="50800" dir="5400000" algn="ctr" rotWithShape="0">
                <a:srgbClr val="000000">
                  <a:alpha val="10000"/>
                </a:srgbClr>
              </a:outerShdw>
            </a:effectLst>
          </p:spPr>
        </p:pic>
        <p:sp>
          <p:nvSpPr>
            <p:cNvPr id="1027" name="テキスト ボックス 1026">
              <a:extLst>
                <a:ext uri="{FF2B5EF4-FFF2-40B4-BE49-F238E27FC236}">
                  <a16:creationId xmlns:a16="http://schemas.microsoft.com/office/drawing/2014/main" id="{942989BE-DF7D-9281-B9B3-5501820D78DD}"/>
                </a:ext>
              </a:extLst>
            </p:cNvPr>
            <p:cNvSpPr txBox="1"/>
            <p:nvPr/>
          </p:nvSpPr>
          <p:spPr>
            <a:xfrm>
              <a:off x="10990491" y="3773823"/>
              <a:ext cx="2147659" cy="207749"/>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3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全方位ミラーによるカメラの視界</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29" name="楕円 1028">
              <a:extLst>
                <a:ext uri="{FF2B5EF4-FFF2-40B4-BE49-F238E27FC236}">
                  <a16:creationId xmlns:a16="http://schemas.microsoft.com/office/drawing/2014/main" id="{EA4BB340-050A-CAA5-A986-3CB3103DF147}"/>
                </a:ext>
              </a:extLst>
            </p:cNvPr>
            <p:cNvSpPr/>
            <p:nvPr/>
          </p:nvSpPr>
          <p:spPr>
            <a:xfrm>
              <a:off x="12053257" y="3656658"/>
              <a:ext cx="114300" cy="114300"/>
            </a:xfrm>
            <a:prstGeom prst="ellipse">
              <a:avLst/>
            </a:prstGeom>
            <a:noFill/>
            <a:ln w="127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42" name="Picture 18">
              <a:extLst>
                <a:ext uri="{FF2B5EF4-FFF2-40B4-BE49-F238E27FC236}">
                  <a16:creationId xmlns:a16="http://schemas.microsoft.com/office/drawing/2014/main" id="{6992B581-42EF-674A-155F-16283807F40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 b="40560"/>
            <a:stretch/>
          </p:blipFill>
          <p:spPr bwMode="auto">
            <a:xfrm>
              <a:off x="13138149" y="2984996"/>
              <a:ext cx="1763282" cy="786076"/>
            </a:xfrm>
            <a:prstGeom prst="rect">
              <a:avLst/>
            </a:prstGeom>
            <a:noFill/>
            <a:effectLst>
              <a:outerShdw blurRad="50800" dist="50800" dir="5400000" algn="ctr" rotWithShape="0">
                <a:srgbClr val="000000">
                  <a:alpha val="10000"/>
                </a:srgbClr>
              </a:outerShdw>
            </a:effectLst>
            <a:extLst>
              <a:ext uri="{909E8E84-426E-40DD-AFC4-6F175D3DCCD1}">
                <a14:hiddenFill xmlns:a14="http://schemas.microsoft.com/office/drawing/2010/main">
                  <a:solidFill>
                    <a:srgbClr val="FFFFFF"/>
                  </a:solidFill>
                </a14:hiddenFill>
              </a:ext>
            </a:extLst>
          </p:spPr>
        </p:pic>
        <p:sp>
          <p:nvSpPr>
            <p:cNvPr id="1031" name="楕円 1030">
              <a:extLst>
                <a:ext uri="{FF2B5EF4-FFF2-40B4-BE49-F238E27FC236}">
                  <a16:creationId xmlns:a16="http://schemas.microsoft.com/office/drawing/2014/main" id="{3F2D6722-C6DF-1E83-A384-28010E7FB007}"/>
                </a:ext>
              </a:extLst>
            </p:cNvPr>
            <p:cNvSpPr/>
            <p:nvPr/>
          </p:nvSpPr>
          <p:spPr>
            <a:xfrm>
              <a:off x="13929589" y="3018791"/>
              <a:ext cx="177223" cy="177223"/>
            </a:xfrm>
            <a:prstGeom prst="ellipse">
              <a:avLst/>
            </a:prstGeom>
            <a:noFill/>
            <a:ln w="28575">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2" name="テキスト ボックス 1031">
              <a:extLst>
                <a:ext uri="{FF2B5EF4-FFF2-40B4-BE49-F238E27FC236}">
                  <a16:creationId xmlns:a16="http://schemas.microsoft.com/office/drawing/2014/main" id="{C964E619-41FF-7AF9-A5D6-F1866F1D7573}"/>
                </a:ext>
              </a:extLst>
            </p:cNvPr>
            <p:cNvSpPr txBox="1"/>
            <p:nvPr/>
          </p:nvSpPr>
          <p:spPr>
            <a:xfrm>
              <a:off x="12945961" y="3773823"/>
              <a:ext cx="2147659" cy="207749"/>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4 6</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方向カメラによるカメラの視界</a:t>
              </a:r>
            </a:p>
          </p:txBody>
        </p:sp>
        <p:sp>
          <p:nvSpPr>
            <p:cNvPr id="1033" name="テキスト ボックス 1032">
              <a:extLst>
                <a:ext uri="{FF2B5EF4-FFF2-40B4-BE49-F238E27FC236}">
                  <a16:creationId xmlns:a16="http://schemas.microsoft.com/office/drawing/2014/main" id="{1AA9A07D-9D91-7EDB-B1D5-D458D897AEB4}"/>
                </a:ext>
              </a:extLst>
            </p:cNvPr>
            <p:cNvSpPr txBox="1"/>
            <p:nvPr/>
          </p:nvSpPr>
          <p:spPr>
            <a:xfrm>
              <a:off x="11968226" y="3888123"/>
              <a:ext cx="2147659" cy="197233"/>
            </a:xfrm>
            <a:prstGeom prst="rect">
              <a:avLst/>
            </a:prstGeom>
            <a:noFill/>
          </p:spPr>
          <p:txBody>
            <a:bodyPr wrap="square" numCol="1" rtlCol="0">
              <a:spAutoFit/>
            </a:bodyPr>
            <a:lstStyle/>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どちらもゴルフボールをオレンジの丸で示している。</a:t>
              </a:r>
              <a:endParaRPr kumimoji="1" lang="en-US" altLang="ja-JP" sz="7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grpSp>
        <p:nvGrpSpPr>
          <p:cNvPr id="37" name="グループ化 36">
            <a:extLst>
              <a:ext uri="{FF2B5EF4-FFF2-40B4-BE49-F238E27FC236}">
                <a16:creationId xmlns:a16="http://schemas.microsoft.com/office/drawing/2014/main" id="{CC1E9445-6AB2-08DC-57CF-30DA8BBA6BC1}"/>
              </a:ext>
            </a:extLst>
          </p:cNvPr>
          <p:cNvGrpSpPr/>
          <p:nvPr/>
        </p:nvGrpSpPr>
        <p:grpSpPr>
          <a:xfrm>
            <a:off x="154677" y="6822560"/>
            <a:ext cx="2300341" cy="1507257"/>
            <a:chOff x="118333" y="6822560"/>
            <a:chExt cx="2300341" cy="1507257"/>
          </a:xfrm>
        </p:grpSpPr>
        <p:sp>
          <p:nvSpPr>
            <p:cNvPr id="55" name="テキスト ボックス 54">
              <a:extLst>
                <a:ext uri="{FF2B5EF4-FFF2-40B4-BE49-F238E27FC236}">
                  <a16:creationId xmlns:a16="http://schemas.microsoft.com/office/drawing/2014/main" id="{4379F381-F44D-B3D7-B3F4-61FF2CF91086}"/>
                </a:ext>
              </a:extLst>
            </p:cNvPr>
            <p:cNvSpPr txBox="1"/>
            <p:nvPr/>
          </p:nvSpPr>
          <p:spPr>
            <a:xfrm>
              <a:off x="118333" y="6822560"/>
              <a:ext cx="1452516"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④統合電源基板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7" name="テキスト ボックス 56">
              <a:extLst>
                <a:ext uri="{FF2B5EF4-FFF2-40B4-BE49-F238E27FC236}">
                  <a16:creationId xmlns:a16="http://schemas.microsoft.com/office/drawing/2014/main" id="{2555489A-95CE-6958-FAC5-190234655C0E}"/>
                </a:ext>
              </a:extLst>
            </p:cNvPr>
            <p:cNvSpPr txBox="1"/>
            <p:nvPr/>
          </p:nvSpPr>
          <p:spPr>
            <a:xfrm>
              <a:off x="140061" y="7090952"/>
              <a:ext cx="2278613" cy="1238865"/>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今シーズンの私たちのロボットのコンセプトである「圧倒的」に則り、</a:t>
              </a:r>
              <a:r>
                <a:rPr kumimoji="1" lang="ja-JP" altLang="en-US" sz="800" b="1" dirty="0">
                  <a:solidFill>
                    <a:srgbClr val="073849"/>
                  </a:solidFill>
                  <a:latin typeface="Noto Sans JP" panose="020B0200000000000000" pitchFamily="50" charset="-128"/>
                  <a:ea typeface="Noto Sans JP" panose="020B0200000000000000" pitchFamily="50" charset="-128"/>
                </a:rPr>
                <a:t>圧倒的な安全性を持った電源基板</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を製作しました。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バッテリーには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3</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セル</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(11.1V)</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で容量の大きな</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Kypom 2200mAh 35c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を採用し、電源基板自体に</a:t>
              </a:r>
              <a:r>
                <a:rPr kumimoji="1" lang="ja-JP" altLang="en-US" sz="800" b="1" dirty="0">
                  <a:solidFill>
                    <a:srgbClr val="073849"/>
                  </a:solidFill>
                  <a:latin typeface="Noto Sans JP" panose="020B0200000000000000" pitchFamily="50" charset="-128"/>
                  <a:ea typeface="Noto Sans JP" panose="020B0200000000000000" pitchFamily="50" charset="-128"/>
                </a:rPr>
                <a:t>マイコン</a:t>
              </a:r>
              <a:r>
                <a:rPr kumimoji="1" lang="en-US" altLang="ja-JP" sz="800" b="1" dirty="0">
                  <a:solidFill>
                    <a:srgbClr val="073849"/>
                  </a:solidFill>
                  <a:latin typeface="Noto Sans JP" panose="020B0200000000000000" pitchFamily="50" charset="-128"/>
                  <a:ea typeface="Noto Sans JP" panose="020B0200000000000000" pitchFamily="50" charset="-128"/>
                </a:rPr>
                <a:t>(RP2040)</a:t>
              </a:r>
              <a:r>
                <a:rPr kumimoji="1" lang="ja-JP" altLang="en-US" sz="800" b="1" dirty="0">
                  <a:solidFill>
                    <a:srgbClr val="073849"/>
                  </a:solidFill>
                  <a:latin typeface="Noto Sans JP" panose="020B0200000000000000" pitchFamily="50" charset="-128"/>
                  <a:ea typeface="Noto Sans JP" panose="020B0200000000000000" pitchFamily="50" charset="-128"/>
                </a:rPr>
                <a:t>およびブザーを搭載</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することで、電圧低下の対策をしています。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詳しい情報は「ロボットの特徴」を参照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37" name="テキスト ボックス 1036">
              <a:extLst>
                <a:ext uri="{FF2B5EF4-FFF2-40B4-BE49-F238E27FC236}">
                  <a16:creationId xmlns:a16="http://schemas.microsoft.com/office/drawing/2014/main" id="{E1FD7233-9099-6F4F-7603-A4EB1FE1EFD1}"/>
                </a:ext>
              </a:extLst>
            </p:cNvPr>
            <p:cNvSpPr txBox="1"/>
            <p:nvPr/>
          </p:nvSpPr>
          <p:spPr>
            <a:xfrm>
              <a:off x="1658089" y="6839655"/>
              <a:ext cx="642703" cy="243677"/>
            </a:xfrm>
            <a:prstGeom prst="rect">
              <a:avLst/>
            </a:prstGeom>
            <a:solidFill>
              <a:srgbClr val="FFCFCF"/>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各基板に</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12V</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を供給</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sp>
        <p:nvSpPr>
          <p:cNvPr id="1048" name="テキスト ボックス 1047">
            <a:extLst>
              <a:ext uri="{FF2B5EF4-FFF2-40B4-BE49-F238E27FC236}">
                <a16:creationId xmlns:a16="http://schemas.microsoft.com/office/drawing/2014/main" id="{C7E7B241-A58A-A8A3-017A-9D336A4A28EB}"/>
              </a:ext>
            </a:extLst>
          </p:cNvPr>
          <p:cNvSpPr txBox="1"/>
          <p:nvPr/>
        </p:nvSpPr>
        <p:spPr>
          <a:xfrm>
            <a:off x="11344049" y="4084498"/>
            <a:ext cx="1089419" cy="241132"/>
          </a:xfrm>
          <a:prstGeom prst="rect">
            <a:avLst/>
          </a:prstGeom>
          <a:solidFill>
            <a:srgbClr val="B7FFC5"/>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ソフトウェア</a:t>
            </a:r>
          </a:p>
        </p:txBody>
      </p:sp>
      <p:sp>
        <p:nvSpPr>
          <p:cNvPr id="1049" name="テキスト ボックス 1048">
            <a:extLst>
              <a:ext uri="{FF2B5EF4-FFF2-40B4-BE49-F238E27FC236}">
                <a16:creationId xmlns:a16="http://schemas.microsoft.com/office/drawing/2014/main" id="{6B1125AF-8B2C-7060-D79A-07B2FBFC2220}"/>
              </a:ext>
            </a:extLst>
          </p:cNvPr>
          <p:cNvSpPr txBox="1"/>
          <p:nvPr/>
        </p:nvSpPr>
        <p:spPr>
          <a:xfrm>
            <a:off x="9774274" y="6523395"/>
            <a:ext cx="1089419" cy="241132"/>
          </a:xfrm>
          <a:prstGeom prst="rect">
            <a:avLst/>
          </a:prstGeom>
          <a:solidFill>
            <a:srgbClr val="B7FFC5"/>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ソフトウェア</a:t>
            </a:r>
          </a:p>
        </p:txBody>
      </p:sp>
      <p:sp>
        <p:nvSpPr>
          <p:cNvPr id="1050" name="テキスト ボックス 1049">
            <a:extLst>
              <a:ext uri="{FF2B5EF4-FFF2-40B4-BE49-F238E27FC236}">
                <a16:creationId xmlns:a16="http://schemas.microsoft.com/office/drawing/2014/main" id="{31010FF9-2ACA-6F83-A63F-36CB9525732A}"/>
              </a:ext>
            </a:extLst>
          </p:cNvPr>
          <p:cNvSpPr txBox="1"/>
          <p:nvPr/>
        </p:nvSpPr>
        <p:spPr>
          <a:xfrm>
            <a:off x="10919478" y="6523395"/>
            <a:ext cx="589882" cy="241132"/>
          </a:xfrm>
          <a:prstGeom prst="rect">
            <a:avLst/>
          </a:prstGeom>
          <a:solidFill>
            <a:srgbClr val="FFB7F6"/>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研究</a:t>
            </a:r>
          </a:p>
        </p:txBody>
      </p:sp>
      <p:grpSp>
        <p:nvGrpSpPr>
          <p:cNvPr id="44" name="グループ化 43">
            <a:extLst>
              <a:ext uri="{FF2B5EF4-FFF2-40B4-BE49-F238E27FC236}">
                <a16:creationId xmlns:a16="http://schemas.microsoft.com/office/drawing/2014/main" id="{8F30DFE5-0F34-0DA8-0E4B-1A5D148E8E1A}"/>
              </a:ext>
            </a:extLst>
          </p:cNvPr>
          <p:cNvGrpSpPr/>
          <p:nvPr/>
        </p:nvGrpSpPr>
        <p:grpSpPr>
          <a:xfrm>
            <a:off x="154677" y="3305287"/>
            <a:ext cx="3480256" cy="1938680"/>
            <a:chOff x="118333" y="3305287"/>
            <a:chExt cx="3480256" cy="1938680"/>
          </a:xfrm>
        </p:grpSpPr>
        <p:sp>
          <p:nvSpPr>
            <p:cNvPr id="1045" name="テキスト ボックス 1044">
              <a:extLst>
                <a:ext uri="{FF2B5EF4-FFF2-40B4-BE49-F238E27FC236}">
                  <a16:creationId xmlns:a16="http://schemas.microsoft.com/office/drawing/2014/main" id="{3FEDF277-9BCB-510A-11DB-3CA74BA0E158}"/>
                </a:ext>
              </a:extLst>
            </p:cNvPr>
            <p:cNvSpPr txBox="1"/>
            <p:nvPr/>
          </p:nvSpPr>
          <p:spPr>
            <a:xfrm>
              <a:off x="118333" y="3305287"/>
              <a:ext cx="1454490"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①メイン基板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2" name="テキスト ボックス 1051">
              <a:extLst>
                <a:ext uri="{FF2B5EF4-FFF2-40B4-BE49-F238E27FC236}">
                  <a16:creationId xmlns:a16="http://schemas.microsoft.com/office/drawing/2014/main" id="{D5786293-FB29-95DB-3581-963FB69F30DF}"/>
                </a:ext>
              </a:extLst>
            </p:cNvPr>
            <p:cNvSpPr txBox="1"/>
            <p:nvPr/>
          </p:nvSpPr>
          <p:spPr>
            <a:xfrm>
              <a:off x="254327" y="3565211"/>
              <a:ext cx="3100759"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メインマイコン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Teensy 4.0 </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b="1" dirty="0">
                  <a:solidFill>
                    <a:srgbClr val="073849"/>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ToF</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処理用マイコン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RP2040</a:t>
              </a:r>
            </a:p>
          </p:txBody>
        </p:sp>
        <p:sp>
          <p:nvSpPr>
            <p:cNvPr id="1053" name="テキスト ボックス 1052">
              <a:extLst>
                <a:ext uri="{FF2B5EF4-FFF2-40B4-BE49-F238E27FC236}">
                  <a16:creationId xmlns:a16="http://schemas.microsoft.com/office/drawing/2014/main" id="{15613864-3924-52B8-E377-A0B63ED514CC}"/>
                </a:ext>
              </a:extLst>
            </p:cNvPr>
            <p:cNvSpPr txBox="1"/>
            <p:nvPr/>
          </p:nvSpPr>
          <p:spPr>
            <a:xfrm>
              <a:off x="147144" y="3748558"/>
              <a:ext cx="3451445" cy="1495409"/>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メインマイコンには昨年度から引き続き</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Teensy4.0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を採用しています。マイコンの値段に対して、</a:t>
              </a:r>
              <a:r>
                <a:rPr kumimoji="1" lang="ja-JP" altLang="en-US" sz="800" b="1" dirty="0">
                  <a:solidFill>
                    <a:srgbClr val="073849"/>
                  </a:solidFill>
                  <a:latin typeface="Noto Sans JP" panose="020B0200000000000000" pitchFamily="50" charset="-128"/>
                  <a:ea typeface="Noto Sans JP" panose="020B0200000000000000" pitchFamily="50" charset="-128"/>
                </a:rPr>
                <a:t>シリアルの数が多く、処理速度が高い</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ことなどコストパフォーマンスが高いことから採用しています。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メインマイコンでは、カメラ・ラインセンサ・電源基板・無線モジュールからの情報を受け取り、モータードライバ・</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UI</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モジュールにデータを出力しています。</a:t>
              </a:r>
              <a:r>
                <a:rPr kumimoji="1" lang="ja-JP" altLang="en-US" sz="800" b="1" dirty="0">
                  <a:solidFill>
                    <a:srgbClr val="073849"/>
                  </a:solidFill>
                  <a:latin typeface="Noto Sans JP" panose="020B0200000000000000" pitchFamily="50" charset="-128"/>
                  <a:ea typeface="Noto Sans JP" panose="020B0200000000000000" pitchFamily="50" charset="-128"/>
                </a:rPr>
                <a:t>アタッカー・ディフェンダーのプログラムが</a:t>
              </a:r>
              <a:r>
                <a:rPr kumimoji="1" lang="en-US" altLang="ja-JP" sz="800" b="1" dirty="0">
                  <a:solidFill>
                    <a:srgbClr val="073849"/>
                  </a:solidFill>
                  <a:latin typeface="Noto Sans JP" panose="020B0200000000000000" pitchFamily="50" charset="-128"/>
                  <a:ea typeface="Noto Sans JP" panose="020B0200000000000000" pitchFamily="50" charset="-128"/>
                </a:rPr>
                <a:t>2</a:t>
              </a:r>
              <a:r>
                <a:rPr kumimoji="1" lang="ja-JP" altLang="en-US" sz="800" b="1" dirty="0">
                  <a:solidFill>
                    <a:srgbClr val="073849"/>
                  </a:solidFill>
                  <a:latin typeface="Noto Sans JP" panose="020B0200000000000000" pitchFamily="50" charset="-128"/>
                  <a:ea typeface="Noto Sans JP" panose="020B0200000000000000" pitchFamily="50" charset="-128"/>
                </a:rPr>
                <a:t>台共に搭載されている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ため、プログラムを書き込むことなく</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つの役割を切り替えることができます。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また、赤外線で距離を計測することができる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ToF</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16</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個搭載しています。周囲の物体までの距離を計測し、距離が近いところはロボットがいると判断し、</a:t>
              </a:r>
              <a:r>
                <a:rPr kumimoji="1" lang="ja-JP" altLang="en-US" sz="800" b="1" dirty="0">
                  <a:solidFill>
                    <a:srgbClr val="073849"/>
                  </a:solidFill>
                  <a:latin typeface="Noto Sans JP" panose="020B0200000000000000" pitchFamily="50" charset="-128"/>
                  <a:ea typeface="Noto Sans JP" panose="020B0200000000000000" pitchFamily="50" charset="-128"/>
                </a:rPr>
                <a:t>その部分を避けてボールを運搬することができます</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a:t>
              </a:r>
            </a:p>
          </p:txBody>
        </p:sp>
      </p:grpSp>
      <p:grpSp>
        <p:nvGrpSpPr>
          <p:cNvPr id="24" name="グループ化 23">
            <a:extLst>
              <a:ext uri="{FF2B5EF4-FFF2-40B4-BE49-F238E27FC236}">
                <a16:creationId xmlns:a16="http://schemas.microsoft.com/office/drawing/2014/main" id="{65775678-914E-948F-BCB1-240CFF1BC229}"/>
              </a:ext>
            </a:extLst>
          </p:cNvPr>
          <p:cNvGrpSpPr/>
          <p:nvPr/>
        </p:nvGrpSpPr>
        <p:grpSpPr>
          <a:xfrm>
            <a:off x="137857" y="8249341"/>
            <a:ext cx="3656100" cy="2401627"/>
            <a:chOff x="101513" y="8249341"/>
            <a:chExt cx="3656100" cy="2401627"/>
          </a:xfrm>
        </p:grpSpPr>
        <p:sp>
          <p:nvSpPr>
            <p:cNvPr id="1035" name="テキスト ボックス 1034">
              <a:extLst>
                <a:ext uri="{FF2B5EF4-FFF2-40B4-BE49-F238E27FC236}">
                  <a16:creationId xmlns:a16="http://schemas.microsoft.com/office/drawing/2014/main" id="{21EC6FC0-CDAE-9A73-F798-2B2DB25C310B}"/>
                </a:ext>
              </a:extLst>
            </p:cNvPr>
            <p:cNvSpPr txBox="1"/>
            <p:nvPr/>
          </p:nvSpPr>
          <p:spPr>
            <a:xfrm>
              <a:off x="101513" y="8249341"/>
              <a:ext cx="2907052" cy="276999"/>
            </a:xfrm>
            <a:prstGeom prst="rect">
              <a:avLst/>
            </a:prstGeom>
            <a:noFill/>
          </p:spPr>
          <p:txBody>
            <a:bodyPr wrap="square" rtlCol="0">
              <a:spAutoFit/>
            </a:bodyPr>
            <a:lstStyle/>
            <a:p>
              <a:r>
                <a:rPr kumimoji="1" lang="ja-JP" altLang="en-US" sz="1200" b="1" dirty="0">
                  <a:solidFill>
                    <a:srgbClr val="073849"/>
                  </a:solidFill>
                  <a:latin typeface="Noto Sans JP" panose="020B0200000000000000" pitchFamily="50" charset="-128"/>
                  <a:ea typeface="Noto Sans JP" panose="020B0200000000000000" pitchFamily="50" charset="-128"/>
                </a:rPr>
                <a:t>⑥キッカー・ドリブラー</a:t>
              </a:r>
              <a:r>
                <a:rPr kumimoji="1" lang="ja-JP" altLang="en-US" sz="1050" b="1" dirty="0">
                  <a:solidFill>
                    <a:srgbClr val="073849"/>
                  </a:solidFill>
                  <a:latin typeface="Noto Sans JP" panose="020B0200000000000000" pitchFamily="50" charset="-128"/>
                  <a:ea typeface="Noto Sans JP" panose="020B0200000000000000" pitchFamily="50" charset="-128"/>
                </a:rPr>
                <a:t>モジュール</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39" name="テキスト ボックス 1038">
              <a:extLst>
                <a:ext uri="{FF2B5EF4-FFF2-40B4-BE49-F238E27FC236}">
                  <a16:creationId xmlns:a16="http://schemas.microsoft.com/office/drawing/2014/main" id="{E5428EAA-7ADF-4CC9-989A-C51A93806363}"/>
                </a:ext>
              </a:extLst>
            </p:cNvPr>
            <p:cNvSpPr txBox="1"/>
            <p:nvPr/>
          </p:nvSpPr>
          <p:spPr>
            <a:xfrm>
              <a:off x="2671931" y="8258530"/>
              <a:ext cx="685506" cy="243677"/>
            </a:xfrm>
            <a:prstGeom prst="rect">
              <a:avLst/>
            </a:prstGeom>
            <a:solidFill>
              <a:srgbClr val="FFD889"/>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ボールを</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運搬・キック</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41" name="テキスト ボックス 1040">
              <a:extLst>
                <a:ext uri="{FF2B5EF4-FFF2-40B4-BE49-F238E27FC236}">
                  <a16:creationId xmlns:a16="http://schemas.microsoft.com/office/drawing/2014/main" id="{87137DBF-48C2-5F63-80F2-9D5AEDC415F9}"/>
                </a:ext>
              </a:extLst>
            </p:cNvPr>
            <p:cNvSpPr txBox="1"/>
            <p:nvPr/>
          </p:nvSpPr>
          <p:spPr>
            <a:xfrm>
              <a:off x="230686" y="8441956"/>
              <a:ext cx="2164346"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ソレノイド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CB1029 </a:t>
              </a:r>
              <a:r>
                <a:rPr kumimoji="1" lang="en-US" altLang="ja-JP" sz="700" b="1" dirty="0">
                  <a:solidFill>
                    <a:srgbClr val="073849"/>
                  </a:solidFill>
                  <a:latin typeface="Noto Sans JP" panose="020B0200000000000000" pitchFamily="50" charset="-128"/>
                  <a:ea typeface="Noto Sans JP" panose="020B0200000000000000" pitchFamily="50" charset="-128"/>
                </a:rPr>
                <a:t>(</a:t>
              </a:r>
              <a:r>
                <a:rPr kumimoji="1" lang="ja-JP" altLang="en-US" sz="700" b="1" dirty="0">
                  <a:solidFill>
                    <a:srgbClr val="073849"/>
                  </a:solidFill>
                  <a:latin typeface="Noto Sans JP" panose="020B0200000000000000" pitchFamily="50" charset="-128"/>
                  <a:ea typeface="Noto Sans JP" panose="020B0200000000000000" pitchFamily="50" charset="-128"/>
                </a:rPr>
                <a:t>タカハ機工</a:t>
              </a:r>
              <a:r>
                <a:rPr kumimoji="1" lang="en-US" altLang="ja-JP" sz="700" b="1" dirty="0">
                  <a:solidFill>
                    <a:srgbClr val="073849"/>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x2</a:t>
              </a:r>
            </a:p>
            <a:p>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 : </a:t>
              </a:r>
              <a:r>
                <a:rPr lang="en-US" altLang="ja-JP" sz="900" b="1" i="0" dirty="0">
                  <a:solidFill>
                    <a:srgbClr val="073849"/>
                  </a:solidFill>
                  <a:effectLst/>
                  <a:latin typeface="Noto Sans JP" panose="020B0200000000000000" pitchFamily="50" charset="-128"/>
                  <a:ea typeface="Noto Sans JP" panose="020B0200000000000000" pitchFamily="50" charset="-128"/>
                </a:rPr>
                <a:t>Mini 1525 3500KV </a:t>
              </a:r>
              <a:r>
                <a:rPr lang="en-US" altLang="ja-JP" sz="800" i="0" dirty="0">
                  <a:solidFill>
                    <a:schemeClr val="tx1">
                      <a:lumMod val="85000"/>
                      <a:lumOff val="15000"/>
                    </a:schemeClr>
                  </a:solidFill>
                  <a:effectLst/>
                  <a:latin typeface="Noto Sans JP" panose="020B0200000000000000" pitchFamily="50" charset="-128"/>
                  <a:ea typeface="Noto Sans JP" panose="020B0200000000000000" pitchFamily="50" charset="-128"/>
                </a:rPr>
                <a:t>x2</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43" name="テキスト ボックス 1042">
              <a:extLst>
                <a:ext uri="{FF2B5EF4-FFF2-40B4-BE49-F238E27FC236}">
                  <a16:creationId xmlns:a16="http://schemas.microsoft.com/office/drawing/2014/main" id="{B48753A6-30FE-52C7-1856-BF23D486101E}"/>
                </a:ext>
              </a:extLst>
            </p:cNvPr>
            <p:cNvSpPr txBox="1"/>
            <p:nvPr/>
          </p:nvSpPr>
          <p:spPr>
            <a:xfrm>
              <a:off x="154802" y="8770838"/>
              <a:ext cx="3602811" cy="1880130"/>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私たちのロボットには前後にドリブラーとキッカーを搭載しています。ボールをキックするキッカーについて、オープンリーグではロボットの</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直径の制限が</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18cm</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であるため、</a:t>
              </a:r>
              <a:r>
                <a:rPr kumimoji="1" lang="ja-JP" altLang="en-US" sz="800" b="1" dirty="0">
                  <a:solidFill>
                    <a:srgbClr val="073849"/>
                  </a:solidFill>
                  <a:latin typeface="Noto Sans JP" panose="020B0200000000000000" pitchFamily="50" charset="-128"/>
                  <a:ea typeface="Noto Sans JP" panose="020B0200000000000000" pitchFamily="50" charset="-128"/>
                </a:rPr>
                <a:t>ライトウェイトで使用していたソレノイド</a:t>
              </a:r>
              <a:r>
                <a:rPr kumimoji="1" lang="en-US" altLang="ja-JP" sz="800" b="1" dirty="0">
                  <a:solidFill>
                    <a:srgbClr val="073849"/>
                  </a:solidFill>
                  <a:latin typeface="Noto Sans JP" panose="020B0200000000000000" pitchFamily="50" charset="-128"/>
                  <a:ea typeface="Noto Sans JP" panose="020B0200000000000000" pitchFamily="50" charset="-128"/>
                </a:rPr>
                <a:t>(CB1037)</a:t>
              </a:r>
              <a:r>
                <a:rPr kumimoji="1" lang="ja-JP" altLang="en-US" sz="800" b="1" dirty="0">
                  <a:solidFill>
                    <a:srgbClr val="073849"/>
                  </a:solidFill>
                  <a:latin typeface="Noto Sans JP" panose="020B0200000000000000" pitchFamily="50" charset="-128"/>
                  <a:ea typeface="Noto Sans JP" panose="020B0200000000000000" pitchFamily="50" charset="-128"/>
                </a:rPr>
                <a:t>より</a:t>
              </a:r>
              <a:r>
                <a:rPr kumimoji="1" lang="en-US" altLang="ja-JP" sz="800" b="1" dirty="0">
                  <a:solidFill>
                    <a:srgbClr val="073849"/>
                  </a:solidFill>
                  <a:latin typeface="Noto Sans JP" panose="020B0200000000000000" pitchFamily="50" charset="-128"/>
                  <a:ea typeface="Noto Sans JP" panose="020B0200000000000000" pitchFamily="50" charset="-128"/>
                </a:rPr>
                <a:t>1</a:t>
              </a:r>
              <a:r>
                <a:rPr kumimoji="1" lang="ja-JP" altLang="en-US" sz="800" b="1" dirty="0">
                  <a:solidFill>
                    <a:srgbClr val="073849"/>
                  </a:solidFill>
                  <a:latin typeface="Noto Sans JP" panose="020B0200000000000000" pitchFamily="50" charset="-128"/>
                  <a:ea typeface="Noto Sans JP" panose="020B0200000000000000" pitchFamily="50" charset="-128"/>
                </a:rPr>
                <a:t>回り小さい</a:t>
              </a:r>
              <a:r>
                <a:rPr kumimoji="1" lang="en-US" altLang="ja-JP" sz="800" b="1" dirty="0">
                  <a:solidFill>
                    <a:srgbClr val="073849"/>
                  </a:solidFill>
                  <a:latin typeface="Noto Sans JP" panose="020B0200000000000000" pitchFamily="50" charset="-128"/>
                  <a:ea typeface="Noto Sans JP" panose="020B0200000000000000" pitchFamily="50" charset="-128"/>
                </a:rPr>
                <a:t>CB1029</a:t>
              </a:r>
              <a:r>
                <a:rPr kumimoji="1" lang="ja-JP" altLang="en-US" sz="800" b="1" dirty="0">
                  <a:solidFill>
                    <a:srgbClr val="073849"/>
                  </a:solidFill>
                  <a:latin typeface="Noto Sans JP" panose="020B0200000000000000" pitchFamily="50" charset="-128"/>
                  <a:ea typeface="Noto Sans JP" panose="020B0200000000000000" pitchFamily="50" charset="-128"/>
                </a:rPr>
                <a:t>を採用しています</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。キッカーの回路では、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PchMOSFET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と</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NchMOSFET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を利用してコンデンサの充電部分と</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ソレノイドの駆動部分を分離し、ノイズを低減しています。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また、ボールを運搬するためのドリブラー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を採用することで、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よりも</a:t>
              </a:r>
              <a:r>
                <a:rPr kumimoji="1" lang="ja-JP" altLang="en-US" sz="800" b="1" dirty="0">
                  <a:solidFill>
                    <a:srgbClr val="073849"/>
                  </a:solidFill>
                  <a:latin typeface="Noto Sans JP" panose="020B0200000000000000" pitchFamily="50" charset="-128"/>
                  <a:ea typeface="Noto Sans JP" panose="020B0200000000000000" pitchFamily="50" charset="-128"/>
                </a:rPr>
                <a:t>ドリブラー部分を小型化する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できました。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ロボットのメンテナンス性を向上させる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ために、</a:t>
              </a:r>
              <a:r>
                <a:rPr kumimoji="1" lang="ja-JP" altLang="en-US" sz="800" b="1" dirty="0">
                  <a:solidFill>
                    <a:srgbClr val="073849"/>
                  </a:solidFill>
                  <a:latin typeface="Noto Sans JP" panose="020B0200000000000000" pitchFamily="50" charset="-128"/>
                  <a:ea typeface="Noto Sans JP" panose="020B0200000000000000" pitchFamily="50" charset="-128"/>
                </a:rPr>
                <a:t>ロボット下部のネジ</a:t>
              </a:r>
              <a:r>
                <a:rPr kumimoji="1" lang="en-US" altLang="ja-JP" sz="800" b="1" dirty="0">
                  <a:solidFill>
                    <a:srgbClr val="073849"/>
                  </a:solidFill>
                  <a:latin typeface="Noto Sans JP" panose="020B0200000000000000" pitchFamily="50" charset="-128"/>
                  <a:ea typeface="Noto Sans JP" panose="020B0200000000000000" pitchFamily="50" charset="-128"/>
                </a:rPr>
                <a:t>4</a:t>
              </a:r>
              <a:r>
                <a:rPr kumimoji="1" lang="ja-JP" altLang="en-US" sz="800" b="1" dirty="0">
                  <a:solidFill>
                    <a:srgbClr val="073849"/>
                  </a:solidFill>
                  <a:latin typeface="Noto Sans JP" panose="020B0200000000000000" pitchFamily="50" charset="-128"/>
                  <a:ea typeface="Noto Sans JP" panose="020B0200000000000000" pitchFamily="50" charset="-128"/>
                </a:rPr>
                <a:t>個を外すだけ</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でこのユニットにアクセスすることが</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できる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ように設計しました。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9" name="正方形/長方形 1058">
              <a:extLst>
                <a:ext uri="{FF2B5EF4-FFF2-40B4-BE49-F238E27FC236}">
                  <a16:creationId xmlns:a16="http://schemas.microsoft.com/office/drawing/2014/main" id="{DC3B1C3A-1FEA-470F-1401-F08EE43C86E8}"/>
                </a:ext>
              </a:extLst>
            </p:cNvPr>
            <p:cNvSpPr/>
            <p:nvPr/>
          </p:nvSpPr>
          <p:spPr>
            <a:xfrm>
              <a:off x="2328864" y="9620809"/>
              <a:ext cx="1323982" cy="96924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ユニット</a:t>
              </a:r>
              <a:endParaRPr kumimoji="1" lang="en-US" altLang="ja-JP" sz="1100" dirty="0"/>
            </a:p>
            <a:p>
              <a:pPr algn="ctr"/>
              <a:r>
                <a:rPr kumimoji="1" lang="ja-JP" altLang="en-US" sz="1100" dirty="0"/>
                <a:t>写真</a:t>
              </a:r>
            </a:p>
          </p:txBody>
        </p:sp>
      </p:grpSp>
      <p:grpSp>
        <p:nvGrpSpPr>
          <p:cNvPr id="59" name="グループ化 58">
            <a:extLst>
              <a:ext uri="{FF2B5EF4-FFF2-40B4-BE49-F238E27FC236}">
                <a16:creationId xmlns:a16="http://schemas.microsoft.com/office/drawing/2014/main" id="{63DEA606-A8B7-69AE-5C4D-BC151F1AE793}"/>
              </a:ext>
            </a:extLst>
          </p:cNvPr>
          <p:cNvGrpSpPr/>
          <p:nvPr/>
        </p:nvGrpSpPr>
        <p:grpSpPr>
          <a:xfrm>
            <a:off x="4593727" y="5325961"/>
            <a:ext cx="2586438" cy="2849052"/>
            <a:chOff x="4557383" y="5325961"/>
            <a:chExt cx="2586438" cy="2849052"/>
          </a:xfrm>
        </p:grpSpPr>
        <p:sp>
          <p:nvSpPr>
            <p:cNvPr id="13" name="テキスト ボックス 12">
              <a:extLst>
                <a:ext uri="{FF2B5EF4-FFF2-40B4-BE49-F238E27FC236}">
                  <a16:creationId xmlns:a16="http://schemas.microsoft.com/office/drawing/2014/main" id="{F151DA4F-5399-BB5D-A66C-8340A63170F0}"/>
                </a:ext>
              </a:extLst>
            </p:cNvPr>
            <p:cNvSpPr txBox="1"/>
            <p:nvPr/>
          </p:nvSpPr>
          <p:spPr>
            <a:xfrm>
              <a:off x="4601529" y="5910226"/>
              <a:ext cx="2542292" cy="2264787"/>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サッカー競技において、白線の外に出てしまうことが試合に参加できる時間が短くなることであるため、非常に不利な状況となります。そのため、白線を正確に素早く認識するために非常に多くのセンサを円形に搭載しています。円形に搭載することで、複数のセンサーが反応した際に、各センサーの角度をベクトル合成し、</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「白線の外に出ない」</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角度を簡単に算出する</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また、キーパーでは</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反応しているセンサー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の角度を用いることで、</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ゴール前の白線上で</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ライントレースを</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しながらゴールを守る</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9" name="テキスト ボックス 8">
              <a:extLst>
                <a:ext uri="{FF2B5EF4-FFF2-40B4-BE49-F238E27FC236}">
                  <a16:creationId xmlns:a16="http://schemas.microsoft.com/office/drawing/2014/main" id="{74B5A8E7-E0FF-6BAF-B956-7DBDDDDB9103}"/>
                </a:ext>
              </a:extLst>
            </p:cNvPr>
            <p:cNvSpPr txBox="1"/>
            <p:nvPr/>
          </p:nvSpPr>
          <p:spPr>
            <a:xfrm>
              <a:off x="4557383" y="5325961"/>
              <a:ext cx="1454490"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⑤ラインセンサ</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 name="テキスト ボックス 9">
              <a:extLst>
                <a:ext uri="{FF2B5EF4-FFF2-40B4-BE49-F238E27FC236}">
                  <a16:creationId xmlns:a16="http://schemas.microsoft.com/office/drawing/2014/main" id="{D380BD9B-0359-CFB5-E205-87E6FC12B21F}"/>
                </a:ext>
              </a:extLst>
            </p:cNvPr>
            <p:cNvSpPr txBox="1"/>
            <p:nvPr/>
          </p:nvSpPr>
          <p:spPr>
            <a:xfrm>
              <a:off x="5972446" y="5355890"/>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1" name="正方形/長方形 10">
              <a:extLst>
                <a:ext uri="{FF2B5EF4-FFF2-40B4-BE49-F238E27FC236}">
                  <a16:creationId xmlns:a16="http://schemas.microsoft.com/office/drawing/2014/main" id="{7E2AD06D-0109-3125-3FD6-67E743589242}"/>
                </a:ext>
              </a:extLst>
            </p:cNvPr>
            <p:cNvSpPr/>
            <p:nvPr/>
          </p:nvSpPr>
          <p:spPr>
            <a:xfrm>
              <a:off x="5872675" y="6794542"/>
              <a:ext cx="1211664" cy="126275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モジュール写真</a:t>
              </a:r>
            </a:p>
          </p:txBody>
        </p:sp>
        <p:sp>
          <p:nvSpPr>
            <p:cNvPr id="18" name="テキスト ボックス 17">
              <a:extLst>
                <a:ext uri="{FF2B5EF4-FFF2-40B4-BE49-F238E27FC236}">
                  <a16:creationId xmlns:a16="http://schemas.microsoft.com/office/drawing/2014/main" id="{825E3210-E762-25A0-E254-EB1080EDB4CC}"/>
                </a:ext>
              </a:extLst>
            </p:cNvPr>
            <p:cNvSpPr txBox="1"/>
            <p:nvPr/>
          </p:nvSpPr>
          <p:spPr>
            <a:xfrm>
              <a:off x="4750301" y="5573179"/>
              <a:ext cx="2164346"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センサ</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NJL7502R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x32</a:t>
              </a:r>
            </a:p>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マイコン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RP2040</a:t>
              </a:r>
              <a:endParaRPr kumimoji="1" lang="ja-JP" altLang="en-US" sz="900" b="1" dirty="0">
                <a:solidFill>
                  <a:srgbClr val="073849"/>
                </a:solidFill>
                <a:latin typeface="Noto Sans JP" panose="020B0200000000000000" pitchFamily="50" charset="-128"/>
                <a:ea typeface="Noto Sans JP" panose="020B0200000000000000" pitchFamily="50" charset="-128"/>
              </a:endParaRPr>
            </a:p>
          </p:txBody>
        </p:sp>
      </p:grpSp>
      <p:grpSp>
        <p:nvGrpSpPr>
          <p:cNvPr id="1351" name="グループ化 1350">
            <a:extLst>
              <a:ext uri="{FF2B5EF4-FFF2-40B4-BE49-F238E27FC236}">
                <a16:creationId xmlns:a16="http://schemas.microsoft.com/office/drawing/2014/main" id="{1F5CDD38-D2A4-2B25-EC74-24333EDD93A3}"/>
              </a:ext>
            </a:extLst>
          </p:cNvPr>
          <p:cNvGrpSpPr/>
          <p:nvPr/>
        </p:nvGrpSpPr>
        <p:grpSpPr>
          <a:xfrm>
            <a:off x="2320796" y="5376362"/>
            <a:ext cx="2342713" cy="2907199"/>
            <a:chOff x="2329962" y="5335940"/>
            <a:chExt cx="2342713" cy="2907199"/>
          </a:xfrm>
        </p:grpSpPr>
        <p:pic>
          <p:nvPicPr>
            <p:cNvPr id="1026" name="Picture 2">
              <a:extLst>
                <a:ext uri="{FF2B5EF4-FFF2-40B4-BE49-F238E27FC236}">
                  <a16:creationId xmlns:a16="http://schemas.microsoft.com/office/drawing/2014/main" id="{8FCF2CA4-E94E-77F5-0DAB-C569CB6744C6}"/>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9839" t="4511" r="16444" b="4697"/>
            <a:stretch/>
          </p:blipFill>
          <p:spPr bwMode="auto">
            <a:xfrm flipH="1">
              <a:off x="2576051" y="5335940"/>
              <a:ext cx="2057766" cy="2620505"/>
            </a:xfrm>
            <a:prstGeom prst="rect">
              <a:avLst/>
            </a:prstGeom>
            <a:noFill/>
            <a:extLst>
              <a:ext uri="{909E8E84-426E-40DD-AFC4-6F175D3DCCD1}">
                <a14:hiddenFill xmlns:a14="http://schemas.microsoft.com/office/drawing/2010/main">
                  <a:solidFill>
                    <a:srgbClr val="FFFFFF"/>
                  </a:solidFill>
                </a14:hiddenFill>
              </a:ext>
            </a:extLst>
          </p:spPr>
        </p:pic>
        <p:grpSp>
          <p:nvGrpSpPr>
            <p:cNvPr id="39" name="グループ化 38">
              <a:extLst>
                <a:ext uri="{FF2B5EF4-FFF2-40B4-BE49-F238E27FC236}">
                  <a16:creationId xmlns:a16="http://schemas.microsoft.com/office/drawing/2014/main" id="{5EF68C59-183C-CD50-FEE9-98E31C3E0DE5}"/>
                </a:ext>
              </a:extLst>
            </p:cNvPr>
            <p:cNvGrpSpPr/>
            <p:nvPr/>
          </p:nvGrpSpPr>
          <p:grpSpPr>
            <a:xfrm>
              <a:off x="2504072" y="6532765"/>
              <a:ext cx="941738" cy="396673"/>
              <a:chOff x="2504072" y="6532765"/>
              <a:chExt cx="941738" cy="396673"/>
            </a:xfrm>
          </p:grpSpPr>
          <p:sp>
            <p:nvSpPr>
              <p:cNvPr id="21" name="テキスト ボックス 20">
                <a:extLst>
                  <a:ext uri="{FF2B5EF4-FFF2-40B4-BE49-F238E27FC236}">
                    <a16:creationId xmlns:a16="http://schemas.microsoft.com/office/drawing/2014/main" id="{CB952610-9C63-D2C7-10F7-5C9E15D4DE9B}"/>
                  </a:ext>
                </a:extLst>
              </p:cNvPr>
              <p:cNvSpPr txBox="1"/>
              <p:nvPr/>
            </p:nvSpPr>
            <p:spPr>
              <a:xfrm>
                <a:off x="2504072" y="6532765"/>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①</a:t>
                </a:r>
              </a:p>
            </p:txBody>
          </p:sp>
          <p:cxnSp>
            <p:nvCxnSpPr>
              <p:cNvPr id="23" name="直線コネクタ 22">
                <a:extLst>
                  <a:ext uri="{FF2B5EF4-FFF2-40B4-BE49-F238E27FC236}">
                    <a16:creationId xmlns:a16="http://schemas.microsoft.com/office/drawing/2014/main" id="{4FD86E27-83B7-0E86-A3F6-5896432A93D1}"/>
                  </a:ext>
                </a:extLst>
              </p:cNvPr>
              <p:cNvCxnSpPr>
                <a:cxnSpLocks/>
              </p:cNvCxnSpPr>
              <p:nvPr/>
            </p:nvCxnSpPr>
            <p:spPr>
              <a:xfrm>
                <a:off x="2765461" y="6693699"/>
                <a:ext cx="680349" cy="235739"/>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41" name="グループ化 40">
              <a:extLst>
                <a:ext uri="{FF2B5EF4-FFF2-40B4-BE49-F238E27FC236}">
                  <a16:creationId xmlns:a16="http://schemas.microsoft.com/office/drawing/2014/main" id="{C85ED74E-82C3-619F-EE77-37522ED07264}"/>
                </a:ext>
              </a:extLst>
            </p:cNvPr>
            <p:cNvGrpSpPr/>
            <p:nvPr/>
          </p:nvGrpSpPr>
          <p:grpSpPr>
            <a:xfrm>
              <a:off x="2757699" y="5729826"/>
              <a:ext cx="557001" cy="489710"/>
              <a:chOff x="2541965" y="6477564"/>
              <a:chExt cx="557001" cy="489710"/>
            </a:xfrm>
          </p:grpSpPr>
          <p:sp>
            <p:nvSpPr>
              <p:cNvPr id="42" name="テキスト ボックス 41">
                <a:extLst>
                  <a:ext uri="{FF2B5EF4-FFF2-40B4-BE49-F238E27FC236}">
                    <a16:creationId xmlns:a16="http://schemas.microsoft.com/office/drawing/2014/main" id="{92021BF2-EE50-D624-743B-BCA734B2B93D}"/>
                  </a:ext>
                </a:extLst>
              </p:cNvPr>
              <p:cNvSpPr txBox="1"/>
              <p:nvPr/>
            </p:nvSpPr>
            <p:spPr>
              <a:xfrm>
                <a:off x="2541965" y="6477564"/>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②</a:t>
                </a:r>
              </a:p>
            </p:txBody>
          </p:sp>
          <p:cxnSp>
            <p:nvCxnSpPr>
              <p:cNvPr id="43" name="直線コネクタ 42">
                <a:extLst>
                  <a:ext uri="{FF2B5EF4-FFF2-40B4-BE49-F238E27FC236}">
                    <a16:creationId xmlns:a16="http://schemas.microsoft.com/office/drawing/2014/main" id="{EAD26918-9D56-40BE-554B-4E2E44DCF9C5}"/>
                  </a:ext>
                </a:extLst>
              </p:cNvPr>
              <p:cNvCxnSpPr>
                <a:cxnSpLocks/>
              </p:cNvCxnSpPr>
              <p:nvPr/>
            </p:nvCxnSpPr>
            <p:spPr>
              <a:xfrm>
                <a:off x="2765461" y="6693699"/>
                <a:ext cx="333505" cy="27357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46" name="グループ化 45">
              <a:extLst>
                <a:ext uri="{FF2B5EF4-FFF2-40B4-BE49-F238E27FC236}">
                  <a16:creationId xmlns:a16="http://schemas.microsoft.com/office/drawing/2014/main" id="{F4E01BB6-5805-570F-B371-8E974B577ABE}"/>
                </a:ext>
              </a:extLst>
            </p:cNvPr>
            <p:cNvGrpSpPr/>
            <p:nvPr/>
          </p:nvGrpSpPr>
          <p:grpSpPr>
            <a:xfrm>
              <a:off x="3383748" y="5678636"/>
              <a:ext cx="350003" cy="922189"/>
              <a:chOff x="2589994" y="6465235"/>
              <a:chExt cx="350003" cy="922189"/>
            </a:xfrm>
          </p:grpSpPr>
          <p:sp>
            <p:nvSpPr>
              <p:cNvPr id="47" name="テキスト ボックス 46">
                <a:extLst>
                  <a:ext uri="{FF2B5EF4-FFF2-40B4-BE49-F238E27FC236}">
                    <a16:creationId xmlns:a16="http://schemas.microsoft.com/office/drawing/2014/main" id="{466DA58D-6478-6E26-2E6C-037EB6A8B736}"/>
                  </a:ext>
                </a:extLst>
              </p:cNvPr>
              <p:cNvSpPr txBox="1"/>
              <p:nvPr/>
            </p:nvSpPr>
            <p:spPr>
              <a:xfrm>
                <a:off x="2589994" y="6465235"/>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③</a:t>
                </a:r>
              </a:p>
            </p:txBody>
          </p:sp>
          <p:cxnSp>
            <p:nvCxnSpPr>
              <p:cNvPr id="56" name="直線コネクタ 55">
                <a:extLst>
                  <a:ext uri="{FF2B5EF4-FFF2-40B4-BE49-F238E27FC236}">
                    <a16:creationId xmlns:a16="http://schemas.microsoft.com/office/drawing/2014/main" id="{4D715F8C-BACF-227E-8B8D-7BF054AB516B}"/>
                  </a:ext>
                </a:extLst>
              </p:cNvPr>
              <p:cNvCxnSpPr>
                <a:cxnSpLocks/>
              </p:cNvCxnSpPr>
              <p:nvPr/>
            </p:nvCxnSpPr>
            <p:spPr>
              <a:xfrm flipH="1">
                <a:off x="2673526" y="6693699"/>
                <a:ext cx="91935" cy="69372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61" name="グループ化 60">
              <a:extLst>
                <a:ext uri="{FF2B5EF4-FFF2-40B4-BE49-F238E27FC236}">
                  <a16:creationId xmlns:a16="http://schemas.microsoft.com/office/drawing/2014/main" id="{DCF23745-FF6C-E4C0-01E4-65DF1A34E6D4}"/>
                </a:ext>
              </a:extLst>
            </p:cNvPr>
            <p:cNvGrpSpPr/>
            <p:nvPr/>
          </p:nvGrpSpPr>
          <p:grpSpPr>
            <a:xfrm>
              <a:off x="2329962" y="7324658"/>
              <a:ext cx="468007" cy="307777"/>
              <a:chOff x="2567898" y="6539427"/>
              <a:chExt cx="468007" cy="307777"/>
            </a:xfrm>
          </p:grpSpPr>
          <p:sp>
            <p:nvSpPr>
              <p:cNvPr id="62" name="テキスト ボックス 61">
                <a:extLst>
                  <a:ext uri="{FF2B5EF4-FFF2-40B4-BE49-F238E27FC236}">
                    <a16:creationId xmlns:a16="http://schemas.microsoft.com/office/drawing/2014/main" id="{70E8F64D-D3A2-BA2E-A016-E41C44841D76}"/>
                  </a:ext>
                </a:extLst>
              </p:cNvPr>
              <p:cNvSpPr txBox="1"/>
              <p:nvPr/>
            </p:nvSpPr>
            <p:spPr>
              <a:xfrm>
                <a:off x="2567898" y="6539427"/>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④</a:t>
                </a:r>
              </a:p>
            </p:txBody>
          </p:sp>
          <p:cxnSp>
            <p:nvCxnSpPr>
              <p:cNvPr id="1024" name="直線コネクタ 1023">
                <a:extLst>
                  <a:ext uri="{FF2B5EF4-FFF2-40B4-BE49-F238E27FC236}">
                    <a16:creationId xmlns:a16="http://schemas.microsoft.com/office/drawing/2014/main" id="{D01AD668-6C3B-55CA-93D1-864F9448A80E}"/>
                  </a:ext>
                </a:extLst>
              </p:cNvPr>
              <p:cNvCxnSpPr>
                <a:cxnSpLocks/>
              </p:cNvCxnSpPr>
              <p:nvPr/>
            </p:nvCxnSpPr>
            <p:spPr>
              <a:xfrm>
                <a:off x="2825306" y="6689792"/>
                <a:ext cx="210599" cy="21152"/>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55" name="グループ化 1054">
              <a:extLst>
                <a:ext uri="{FF2B5EF4-FFF2-40B4-BE49-F238E27FC236}">
                  <a16:creationId xmlns:a16="http://schemas.microsoft.com/office/drawing/2014/main" id="{7EF503CA-5F65-0B3A-D7FF-0B2139533F41}"/>
                </a:ext>
              </a:extLst>
            </p:cNvPr>
            <p:cNvGrpSpPr/>
            <p:nvPr/>
          </p:nvGrpSpPr>
          <p:grpSpPr>
            <a:xfrm>
              <a:off x="2718934" y="7800011"/>
              <a:ext cx="350003" cy="383492"/>
              <a:chOff x="2629967" y="6550685"/>
              <a:chExt cx="350003" cy="383492"/>
            </a:xfrm>
          </p:grpSpPr>
          <p:sp>
            <p:nvSpPr>
              <p:cNvPr id="1062" name="テキスト ボックス 1061">
                <a:extLst>
                  <a:ext uri="{FF2B5EF4-FFF2-40B4-BE49-F238E27FC236}">
                    <a16:creationId xmlns:a16="http://schemas.microsoft.com/office/drawing/2014/main" id="{FEF92F28-59BC-B05C-06FC-5771E443CA78}"/>
                  </a:ext>
                </a:extLst>
              </p:cNvPr>
              <p:cNvSpPr txBox="1"/>
              <p:nvPr/>
            </p:nvSpPr>
            <p:spPr>
              <a:xfrm>
                <a:off x="2629967" y="6626400"/>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⑤</a:t>
                </a:r>
              </a:p>
            </p:txBody>
          </p:sp>
          <p:cxnSp>
            <p:nvCxnSpPr>
              <p:cNvPr id="1066" name="直線コネクタ 1065">
                <a:extLst>
                  <a:ext uri="{FF2B5EF4-FFF2-40B4-BE49-F238E27FC236}">
                    <a16:creationId xmlns:a16="http://schemas.microsoft.com/office/drawing/2014/main" id="{B0619719-2FC4-FDF3-0FF7-BA635BEA84FC}"/>
                  </a:ext>
                </a:extLst>
              </p:cNvPr>
              <p:cNvCxnSpPr>
                <a:cxnSpLocks/>
              </p:cNvCxnSpPr>
              <p:nvPr/>
            </p:nvCxnSpPr>
            <p:spPr>
              <a:xfrm flipV="1">
                <a:off x="2825306" y="6550685"/>
                <a:ext cx="31871" cy="139107"/>
              </a:xfrm>
              <a:prstGeom prst="line">
                <a:avLst/>
              </a:prstGeom>
              <a:ln>
                <a:solidFill>
                  <a:srgbClr val="073849"/>
                </a:solidFill>
                <a:tailEnd type="stealth"/>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71" name="グループ化 1070">
              <a:extLst>
                <a:ext uri="{FF2B5EF4-FFF2-40B4-BE49-F238E27FC236}">
                  <a16:creationId xmlns:a16="http://schemas.microsoft.com/office/drawing/2014/main" id="{F3B672FC-057E-6776-21C2-CBA28D52EC8D}"/>
                </a:ext>
              </a:extLst>
            </p:cNvPr>
            <p:cNvGrpSpPr/>
            <p:nvPr/>
          </p:nvGrpSpPr>
          <p:grpSpPr>
            <a:xfrm>
              <a:off x="3843588" y="7491413"/>
              <a:ext cx="350003" cy="751726"/>
              <a:chOff x="2585232" y="6018905"/>
              <a:chExt cx="350003" cy="751726"/>
            </a:xfrm>
          </p:grpSpPr>
          <p:sp>
            <p:nvSpPr>
              <p:cNvPr id="1072" name="テキスト ボックス 1071">
                <a:extLst>
                  <a:ext uri="{FF2B5EF4-FFF2-40B4-BE49-F238E27FC236}">
                    <a16:creationId xmlns:a16="http://schemas.microsoft.com/office/drawing/2014/main" id="{4F631108-DBFD-7BFE-A438-1A050A68BCBD}"/>
                  </a:ext>
                </a:extLst>
              </p:cNvPr>
              <p:cNvSpPr txBox="1"/>
              <p:nvPr/>
            </p:nvSpPr>
            <p:spPr>
              <a:xfrm>
                <a:off x="2585232" y="6462854"/>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⑥</a:t>
                </a:r>
              </a:p>
            </p:txBody>
          </p:sp>
          <p:cxnSp>
            <p:nvCxnSpPr>
              <p:cNvPr id="1073" name="直線コネクタ 1072">
                <a:extLst>
                  <a:ext uri="{FF2B5EF4-FFF2-40B4-BE49-F238E27FC236}">
                    <a16:creationId xmlns:a16="http://schemas.microsoft.com/office/drawing/2014/main" id="{E863386B-0B35-262F-E39C-A5231CE77ABA}"/>
                  </a:ext>
                </a:extLst>
              </p:cNvPr>
              <p:cNvCxnSpPr>
                <a:cxnSpLocks/>
              </p:cNvCxnSpPr>
              <p:nvPr/>
            </p:nvCxnSpPr>
            <p:spPr>
              <a:xfrm flipV="1">
                <a:off x="2765461" y="6018905"/>
                <a:ext cx="29071" cy="51048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77" name="グループ化 1076">
              <a:extLst>
                <a:ext uri="{FF2B5EF4-FFF2-40B4-BE49-F238E27FC236}">
                  <a16:creationId xmlns:a16="http://schemas.microsoft.com/office/drawing/2014/main" id="{FBF8193B-FBC5-096C-F2AC-1B096ED4E745}"/>
                </a:ext>
              </a:extLst>
            </p:cNvPr>
            <p:cNvGrpSpPr/>
            <p:nvPr/>
          </p:nvGrpSpPr>
          <p:grpSpPr>
            <a:xfrm>
              <a:off x="4322672" y="6166884"/>
              <a:ext cx="350003" cy="798272"/>
              <a:chOff x="2613352" y="6424096"/>
              <a:chExt cx="350003" cy="798272"/>
            </a:xfrm>
          </p:grpSpPr>
          <p:sp>
            <p:nvSpPr>
              <p:cNvPr id="1078" name="テキスト ボックス 1077">
                <a:extLst>
                  <a:ext uri="{FF2B5EF4-FFF2-40B4-BE49-F238E27FC236}">
                    <a16:creationId xmlns:a16="http://schemas.microsoft.com/office/drawing/2014/main" id="{80F23A08-637C-058D-A5F1-53C3C0800884}"/>
                  </a:ext>
                </a:extLst>
              </p:cNvPr>
              <p:cNvSpPr txBox="1"/>
              <p:nvPr/>
            </p:nvSpPr>
            <p:spPr>
              <a:xfrm>
                <a:off x="2613352" y="6424096"/>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⑦</a:t>
                </a:r>
              </a:p>
            </p:txBody>
          </p:sp>
          <p:cxnSp>
            <p:nvCxnSpPr>
              <p:cNvPr id="1079" name="直線コネクタ 1078">
                <a:extLst>
                  <a:ext uri="{FF2B5EF4-FFF2-40B4-BE49-F238E27FC236}">
                    <a16:creationId xmlns:a16="http://schemas.microsoft.com/office/drawing/2014/main" id="{B5D54241-CFA7-7F68-F0E9-974E254F7673}"/>
                  </a:ext>
                </a:extLst>
              </p:cNvPr>
              <p:cNvCxnSpPr>
                <a:cxnSpLocks/>
              </p:cNvCxnSpPr>
              <p:nvPr/>
            </p:nvCxnSpPr>
            <p:spPr>
              <a:xfrm flipH="1">
                <a:off x="2647315" y="6653929"/>
                <a:ext cx="127012" cy="568439"/>
              </a:xfrm>
              <a:prstGeom prst="line">
                <a:avLst/>
              </a:prstGeom>
              <a:ln>
                <a:solidFill>
                  <a:srgbClr val="073849"/>
                </a:solidFill>
                <a:tailEnd type="stealth"/>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sp>
        <p:nvSpPr>
          <p:cNvPr id="1089" name="正方形/長方形 1088">
            <a:extLst>
              <a:ext uri="{FF2B5EF4-FFF2-40B4-BE49-F238E27FC236}">
                <a16:creationId xmlns:a16="http://schemas.microsoft.com/office/drawing/2014/main" id="{5F4D554C-0AF7-E71C-11B8-0A157DECF37B}"/>
              </a:ext>
            </a:extLst>
          </p:cNvPr>
          <p:cNvSpPr/>
          <p:nvPr/>
        </p:nvSpPr>
        <p:spPr>
          <a:xfrm>
            <a:off x="13671395" y="10181063"/>
            <a:ext cx="1369490" cy="409968"/>
          </a:xfrm>
          <a:prstGeom prst="rect">
            <a:avLst/>
          </a:prstGeom>
          <a:solidFill>
            <a:schemeClr val="bg1"/>
          </a:solidFill>
          <a:ln w="38100">
            <a:solidFill>
              <a:srgbClr val="07384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b="1" dirty="0">
                <a:solidFill>
                  <a:schemeClr val="tx1"/>
                </a:solidFill>
                <a:latin typeface="Noto Sans JP" panose="020B0200000000000000" pitchFamily="50" charset="-128"/>
                <a:ea typeface="Noto Sans JP" panose="020B0200000000000000" pitchFamily="50" charset="-128"/>
              </a:rPr>
              <a:t>SWO???</a:t>
            </a:r>
            <a:endParaRPr kumimoji="1" lang="ja-JP" altLang="en-US" sz="2400" b="1" dirty="0">
              <a:solidFill>
                <a:schemeClr val="tx1"/>
              </a:solidFill>
              <a:latin typeface="Noto Sans JP" panose="020B0200000000000000" pitchFamily="50" charset="-128"/>
              <a:ea typeface="Noto Sans JP" panose="020B0200000000000000" pitchFamily="50" charset="-128"/>
            </a:endParaRPr>
          </a:p>
        </p:txBody>
      </p:sp>
      <p:grpSp>
        <p:nvGrpSpPr>
          <p:cNvPr id="1250" name="グループ化 1249">
            <a:extLst>
              <a:ext uri="{FF2B5EF4-FFF2-40B4-BE49-F238E27FC236}">
                <a16:creationId xmlns:a16="http://schemas.microsoft.com/office/drawing/2014/main" id="{4EC25056-5EF3-B54C-CC5B-680EA165C8BA}"/>
              </a:ext>
            </a:extLst>
          </p:cNvPr>
          <p:cNvGrpSpPr/>
          <p:nvPr/>
        </p:nvGrpSpPr>
        <p:grpSpPr>
          <a:xfrm>
            <a:off x="9302161" y="9389904"/>
            <a:ext cx="1629419" cy="910787"/>
            <a:chOff x="9411290" y="9489685"/>
            <a:chExt cx="1629419" cy="910787"/>
          </a:xfrm>
        </p:grpSpPr>
        <p:grpSp>
          <p:nvGrpSpPr>
            <p:cNvPr id="1108" name="グループ化 1107">
              <a:extLst>
                <a:ext uri="{FF2B5EF4-FFF2-40B4-BE49-F238E27FC236}">
                  <a16:creationId xmlns:a16="http://schemas.microsoft.com/office/drawing/2014/main" id="{F5B58D7E-9396-5807-E43A-1808A3EEDDC7}"/>
                </a:ext>
              </a:extLst>
            </p:cNvPr>
            <p:cNvGrpSpPr/>
            <p:nvPr/>
          </p:nvGrpSpPr>
          <p:grpSpPr>
            <a:xfrm>
              <a:off x="9411290" y="9489685"/>
              <a:ext cx="1629419" cy="910787"/>
              <a:chOff x="9411290" y="9406483"/>
              <a:chExt cx="1629419" cy="931672"/>
            </a:xfrm>
          </p:grpSpPr>
          <p:sp>
            <p:nvSpPr>
              <p:cNvPr id="1091" name="正方形/長方形 1090">
                <a:extLst>
                  <a:ext uri="{FF2B5EF4-FFF2-40B4-BE49-F238E27FC236}">
                    <a16:creationId xmlns:a16="http://schemas.microsoft.com/office/drawing/2014/main" id="{A556BF01-DF10-C3B8-2E08-D2D94B36196A}"/>
                  </a:ext>
                </a:extLst>
              </p:cNvPr>
              <p:cNvSpPr/>
              <p:nvPr/>
            </p:nvSpPr>
            <p:spPr>
              <a:xfrm>
                <a:off x="9411290" y="9406483"/>
                <a:ext cx="1629419" cy="931672"/>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093" name="正方形/長方形 1092">
                <a:extLst>
                  <a:ext uri="{FF2B5EF4-FFF2-40B4-BE49-F238E27FC236}">
                    <a16:creationId xmlns:a16="http://schemas.microsoft.com/office/drawing/2014/main" id="{B121B877-CBED-6FCF-6F08-E40714140FF8}"/>
                  </a:ext>
                </a:extLst>
              </p:cNvPr>
              <p:cNvSpPr/>
              <p:nvPr/>
            </p:nvSpPr>
            <p:spPr>
              <a:xfrm>
                <a:off x="9881398" y="9803125"/>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4" name="正方形/長方形 1093">
                <a:extLst>
                  <a:ext uri="{FF2B5EF4-FFF2-40B4-BE49-F238E27FC236}">
                    <a16:creationId xmlns:a16="http://schemas.microsoft.com/office/drawing/2014/main" id="{2C2C8B17-A5E7-9B9F-4AAD-8DB22CF23DBB}"/>
                  </a:ext>
                </a:extLst>
              </p:cNvPr>
              <p:cNvSpPr/>
              <p:nvPr/>
            </p:nvSpPr>
            <p:spPr>
              <a:xfrm>
                <a:off x="10495946" y="9810113"/>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7" name="正方形/長方形 1096">
                <a:extLst>
                  <a:ext uri="{FF2B5EF4-FFF2-40B4-BE49-F238E27FC236}">
                    <a16:creationId xmlns:a16="http://schemas.microsoft.com/office/drawing/2014/main" id="{2291198B-AD02-5A60-2ADB-E386CE7D3085}"/>
                  </a:ext>
                </a:extLst>
              </p:cNvPr>
              <p:cNvSpPr/>
              <p:nvPr/>
            </p:nvSpPr>
            <p:spPr>
              <a:xfrm>
                <a:off x="10196915" y="9458543"/>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8" name="正方形/長方形 1097">
                <a:extLst>
                  <a:ext uri="{FF2B5EF4-FFF2-40B4-BE49-F238E27FC236}">
                    <a16:creationId xmlns:a16="http://schemas.microsoft.com/office/drawing/2014/main" id="{5E9E7667-6235-3913-B9EB-84D91D127D18}"/>
                  </a:ext>
                </a:extLst>
              </p:cNvPr>
              <p:cNvSpPr/>
              <p:nvPr/>
            </p:nvSpPr>
            <p:spPr>
              <a:xfrm rot="5400000">
                <a:off x="9114868" y="9798991"/>
                <a:ext cx="811238"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0" name="正方形/長方形 1099">
                <a:extLst>
                  <a:ext uri="{FF2B5EF4-FFF2-40B4-BE49-F238E27FC236}">
                    <a16:creationId xmlns:a16="http://schemas.microsoft.com/office/drawing/2014/main" id="{3DB3B607-9F2F-F769-12BD-D696B80EC2EA}"/>
                  </a:ext>
                </a:extLst>
              </p:cNvPr>
              <p:cNvSpPr/>
              <p:nvPr/>
            </p:nvSpPr>
            <p:spPr>
              <a:xfrm rot="5400000">
                <a:off x="10551445" y="9794212"/>
                <a:ext cx="796898"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1" name="正方形/長方形 1100">
                <a:extLst>
                  <a:ext uri="{FF2B5EF4-FFF2-40B4-BE49-F238E27FC236}">
                    <a16:creationId xmlns:a16="http://schemas.microsoft.com/office/drawing/2014/main" id="{727F26EE-D875-58E4-F2C5-93093727E2AB}"/>
                  </a:ext>
                </a:extLst>
              </p:cNvPr>
              <p:cNvSpPr/>
              <p:nvPr/>
            </p:nvSpPr>
            <p:spPr>
              <a:xfrm>
                <a:off x="9500440" y="10177417"/>
                <a:ext cx="1472359" cy="50051"/>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092" name="正方形/長方形 1091">
                <a:extLst>
                  <a:ext uri="{FF2B5EF4-FFF2-40B4-BE49-F238E27FC236}">
                    <a16:creationId xmlns:a16="http://schemas.microsoft.com/office/drawing/2014/main" id="{257D473A-05FE-46F2-5E93-1F228BBD6596}"/>
                  </a:ext>
                </a:extLst>
              </p:cNvPr>
              <p:cNvSpPr/>
              <p:nvPr/>
            </p:nvSpPr>
            <p:spPr>
              <a:xfrm>
                <a:off x="9936166" y="10208418"/>
                <a:ext cx="564356" cy="128587"/>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02" name="正方形/長方形 1101">
                <a:extLst>
                  <a:ext uri="{FF2B5EF4-FFF2-40B4-BE49-F238E27FC236}">
                    <a16:creationId xmlns:a16="http://schemas.microsoft.com/office/drawing/2014/main" id="{E9A1B378-74D6-BC4D-C5C5-B31A282470C2}"/>
                  </a:ext>
                </a:extLst>
              </p:cNvPr>
              <p:cNvSpPr/>
              <p:nvPr/>
            </p:nvSpPr>
            <p:spPr>
              <a:xfrm>
                <a:off x="9938591" y="9996334"/>
                <a:ext cx="557960"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3" name="正方形/長方形 1102">
                <a:extLst>
                  <a:ext uri="{FF2B5EF4-FFF2-40B4-BE49-F238E27FC236}">
                    <a16:creationId xmlns:a16="http://schemas.microsoft.com/office/drawing/2014/main" id="{C1BC872D-9BBC-7834-24D6-842826D82E1F}"/>
                  </a:ext>
                </a:extLst>
              </p:cNvPr>
              <p:cNvSpPr/>
              <p:nvPr/>
            </p:nvSpPr>
            <p:spPr>
              <a:xfrm rot="5400000">
                <a:off x="9825935" y="10074914"/>
                <a:ext cx="202246"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4" name="正方形/長方形 1103">
                <a:extLst>
                  <a:ext uri="{FF2B5EF4-FFF2-40B4-BE49-F238E27FC236}">
                    <a16:creationId xmlns:a16="http://schemas.microsoft.com/office/drawing/2014/main" id="{B2D528B4-827B-6069-5B34-A421C4A29563}"/>
                  </a:ext>
                </a:extLst>
              </p:cNvPr>
              <p:cNvSpPr/>
              <p:nvPr/>
            </p:nvSpPr>
            <p:spPr>
              <a:xfrm rot="5400000">
                <a:off x="10399816" y="10074915"/>
                <a:ext cx="202246"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5" name="楕円 1104">
                <a:extLst>
                  <a:ext uri="{FF2B5EF4-FFF2-40B4-BE49-F238E27FC236}">
                    <a16:creationId xmlns:a16="http://schemas.microsoft.com/office/drawing/2014/main" id="{08B181AA-9D0C-8BA7-023F-260CC1027F18}"/>
                  </a:ext>
                </a:extLst>
              </p:cNvPr>
              <p:cNvSpPr/>
              <p:nvPr/>
            </p:nvSpPr>
            <p:spPr>
              <a:xfrm>
                <a:off x="10185008" y="9445608"/>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106" name="楕円 1105">
                <a:extLst>
                  <a:ext uri="{FF2B5EF4-FFF2-40B4-BE49-F238E27FC236}">
                    <a16:creationId xmlns:a16="http://schemas.microsoft.com/office/drawing/2014/main" id="{342427BB-3B2C-7863-DEEE-C2E49091269B}"/>
                  </a:ext>
                </a:extLst>
              </p:cNvPr>
              <p:cNvSpPr/>
              <p:nvPr/>
            </p:nvSpPr>
            <p:spPr>
              <a:xfrm>
                <a:off x="9869594" y="9791138"/>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107" name="楕円 1106">
                <a:extLst>
                  <a:ext uri="{FF2B5EF4-FFF2-40B4-BE49-F238E27FC236}">
                    <a16:creationId xmlns:a16="http://schemas.microsoft.com/office/drawing/2014/main" id="{0172FC25-8E6B-F2A3-3B00-A36D1D77D63B}"/>
                  </a:ext>
                </a:extLst>
              </p:cNvPr>
              <p:cNvSpPr/>
              <p:nvPr/>
            </p:nvSpPr>
            <p:spPr>
              <a:xfrm>
                <a:off x="10484674" y="9798444"/>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cxnSp>
          <p:nvCxnSpPr>
            <p:cNvPr id="1110" name="直線矢印コネクタ 1109">
              <a:extLst>
                <a:ext uri="{FF2B5EF4-FFF2-40B4-BE49-F238E27FC236}">
                  <a16:creationId xmlns:a16="http://schemas.microsoft.com/office/drawing/2014/main" id="{83CF80ED-A9F6-1F91-F0B5-6AFDA4E74223}"/>
                </a:ext>
              </a:extLst>
            </p:cNvPr>
            <p:cNvCxnSpPr>
              <a:cxnSpLocks/>
              <a:endCxn id="1092" idx="0"/>
            </p:cNvCxnSpPr>
            <p:nvPr/>
          </p:nvCxnSpPr>
          <p:spPr>
            <a:xfrm>
              <a:off x="10218344" y="9608749"/>
              <a:ext cx="0" cy="664894"/>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cxnSp>
          <p:nvCxnSpPr>
            <p:cNvPr id="1113" name="直線矢印コネクタ 1112">
              <a:extLst>
                <a:ext uri="{FF2B5EF4-FFF2-40B4-BE49-F238E27FC236}">
                  <a16:creationId xmlns:a16="http://schemas.microsoft.com/office/drawing/2014/main" id="{48216B20-4ADD-3168-2238-A1E74759FC94}"/>
                </a:ext>
              </a:extLst>
            </p:cNvPr>
            <p:cNvCxnSpPr>
              <a:cxnSpLocks/>
            </p:cNvCxnSpPr>
            <p:nvPr/>
          </p:nvCxnSpPr>
          <p:spPr>
            <a:xfrm>
              <a:off x="10218345" y="9606368"/>
              <a:ext cx="235343" cy="654844"/>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16" name="直線矢印コネクタ 1115">
              <a:extLst>
                <a:ext uri="{FF2B5EF4-FFF2-40B4-BE49-F238E27FC236}">
                  <a16:creationId xmlns:a16="http://schemas.microsoft.com/office/drawing/2014/main" id="{F17B4455-E4F9-5116-E935-6E364EDBB9A5}"/>
                </a:ext>
              </a:extLst>
            </p:cNvPr>
            <p:cNvCxnSpPr>
              <a:cxnSpLocks/>
            </p:cNvCxnSpPr>
            <p:nvPr/>
          </p:nvCxnSpPr>
          <p:spPr>
            <a:xfrm flipH="1">
              <a:off x="9975056" y="9606350"/>
              <a:ext cx="240907" cy="654862"/>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19" name="直線矢印コネクタ 1118">
              <a:extLst>
                <a:ext uri="{FF2B5EF4-FFF2-40B4-BE49-F238E27FC236}">
                  <a16:creationId xmlns:a16="http://schemas.microsoft.com/office/drawing/2014/main" id="{A4DC435A-CA95-2CA2-085A-5300A1D337D7}"/>
                </a:ext>
              </a:extLst>
            </p:cNvPr>
            <p:cNvCxnSpPr>
              <a:cxnSpLocks/>
            </p:cNvCxnSpPr>
            <p:nvPr/>
          </p:nvCxnSpPr>
          <p:spPr>
            <a:xfrm>
              <a:off x="9908116" y="9937105"/>
              <a:ext cx="47890" cy="324107"/>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27" name="直線矢印コネクタ 1126">
              <a:extLst>
                <a:ext uri="{FF2B5EF4-FFF2-40B4-BE49-F238E27FC236}">
                  <a16:creationId xmlns:a16="http://schemas.microsoft.com/office/drawing/2014/main" id="{2CBCD215-CFBA-76D1-4431-845CF79ECA04}"/>
                </a:ext>
              </a:extLst>
            </p:cNvPr>
            <p:cNvCxnSpPr>
              <a:cxnSpLocks/>
              <a:stCxn id="1106" idx="4"/>
              <a:endCxn id="1092" idx="0"/>
            </p:cNvCxnSpPr>
            <p:nvPr/>
          </p:nvCxnSpPr>
          <p:spPr>
            <a:xfrm>
              <a:off x="9906107" y="9937105"/>
              <a:ext cx="312237" cy="336538"/>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cxnSp>
          <p:nvCxnSpPr>
            <p:cNvPr id="1130" name="直線矢印コネクタ 1129">
              <a:extLst>
                <a:ext uri="{FF2B5EF4-FFF2-40B4-BE49-F238E27FC236}">
                  <a16:creationId xmlns:a16="http://schemas.microsoft.com/office/drawing/2014/main" id="{E83D8606-EF72-5F06-1AF5-2660667DFFA3}"/>
                </a:ext>
              </a:extLst>
            </p:cNvPr>
            <p:cNvCxnSpPr>
              <a:cxnSpLocks/>
              <a:stCxn id="1107" idx="3"/>
            </p:cNvCxnSpPr>
            <p:nvPr/>
          </p:nvCxnSpPr>
          <p:spPr>
            <a:xfrm flipH="1">
              <a:off x="10472472" y="9933793"/>
              <a:ext cx="22896" cy="327807"/>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33" name="直線矢印コネクタ 1132">
              <a:extLst>
                <a:ext uri="{FF2B5EF4-FFF2-40B4-BE49-F238E27FC236}">
                  <a16:creationId xmlns:a16="http://schemas.microsoft.com/office/drawing/2014/main" id="{AF3E098C-FBE7-5784-168C-2EE2753452DC}"/>
                </a:ext>
              </a:extLst>
            </p:cNvPr>
            <p:cNvCxnSpPr>
              <a:cxnSpLocks/>
              <a:stCxn id="1107" idx="3"/>
              <a:endCxn id="1092" idx="0"/>
            </p:cNvCxnSpPr>
            <p:nvPr/>
          </p:nvCxnSpPr>
          <p:spPr>
            <a:xfrm flipH="1">
              <a:off x="10218344" y="9933793"/>
              <a:ext cx="277024" cy="339850"/>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sp>
          <p:nvSpPr>
            <p:cNvPr id="1137" name="テキスト ボックス 1136">
              <a:extLst>
                <a:ext uri="{FF2B5EF4-FFF2-40B4-BE49-F238E27FC236}">
                  <a16:creationId xmlns:a16="http://schemas.microsoft.com/office/drawing/2014/main" id="{21512350-3AC0-3020-9340-0C085959E687}"/>
                </a:ext>
              </a:extLst>
            </p:cNvPr>
            <p:cNvSpPr txBox="1"/>
            <p:nvPr/>
          </p:nvSpPr>
          <p:spPr>
            <a:xfrm>
              <a:off x="9989571" y="9583099"/>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①</a:t>
              </a:r>
            </a:p>
          </p:txBody>
        </p:sp>
        <p:sp>
          <p:nvSpPr>
            <p:cNvPr id="1139" name="テキスト ボックス 1138">
              <a:extLst>
                <a:ext uri="{FF2B5EF4-FFF2-40B4-BE49-F238E27FC236}">
                  <a16:creationId xmlns:a16="http://schemas.microsoft.com/office/drawing/2014/main" id="{D9323713-B720-C333-A50B-1D319BC2B804}"/>
                </a:ext>
              </a:extLst>
            </p:cNvPr>
            <p:cNvSpPr txBox="1"/>
            <p:nvPr/>
          </p:nvSpPr>
          <p:spPr>
            <a:xfrm>
              <a:off x="10134829" y="987799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②</a:t>
              </a:r>
            </a:p>
          </p:txBody>
        </p:sp>
        <p:sp>
          <p:nvSpPr>
            <p:cNvPr id="1140" name="テキスト ボックス 1139">
              <a:extLst>
                <a:ext uri="{FF2B5EF4-FFF2-40B4-BE49-F238E27FC236}">
                  <a16:creationId xmlns:a16="http://schemas.microsoft.com/office/drawing/2014/main" id="{9DE2B4C2-E4D2-2974-CAC9-AC035B7576EE}"/>
                </a:ext>
              </a:extLst>
            </p:cNvPr>
            <p:cNvSpPr txBox="1"/>
            <p:nvPr/>
          </p:nvSpPr>
          <p:spPr>
            <a:xfrm>
              <a:off x="10177540" y="9583099"/>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③</a:t>
              </a:r>
            </a:p>
          </p:txBody>
        </p:sp>
        <p:sp>
          <p:nvSpPr>
            <p:cNvPr id="1141" name="テキスト ボックス 1140">
              <a:extLst>
                <a:ext uri="{FF2B5EF4-FFF2-40B4-BE49-F238E27FC236}">
                  <a16:creationId xmlns:a16="http://schemas.microsoft.com/office/drawing/2014/main" id="{7D4F00A3-4236-B953-CC5C-66FFA2C4E94E}"/>
                </a:ext>
              </a:extLst>
            </p:cNvPr>
            <p:cNvSpPr txBox="1"/>
            <p:nvPr/>
          </p:nvSpPr>
          <p:spPr>
            <a:xfrm>
              <a:off x="9713833" y="993710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④</a:t>
              </a:r>
            </a:p>
          </p:txBody>
        </p:sp>
        <p:sp>
          <p:nvSpPr>
            <p:cNvPr id="1142" name="テキスト ボックス 1141">
              <a:extLst>
                <a:ext uri="{FF2B5EF4-FFF2-40B4-BE49-F238E27FC236}">
                  <a16:creationId xmlns:a16="http://schemas.microsoft.com/office/drawing/2014/main" id="{57AA5D5C-FD85-3B93-5277-C8B8CF930F73}"/>
                </a:ext>
              </a:extLst>
            </p:cNvPr>
            <p:cNvSpPr txBox="1"/>
            <p:nvPr/>
          </p:nvSpPr>
          <p:spPr>
            <a:xfrm>
              <a:off x="9864460" y="9843066"/>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⑤</a:t>
              </a:r>
            </a:p>
          </p:txBody>
        </p:sp>
        <p:sp>
          <p:nvSpPr>
            <p:cNvPr id="1143" name="テキスト ボックス 1142">
              <a:extLst>
                <a:ext uri="{FF2B5EF4-FFF2-40B4-BE49-F238E27FC236}">
                  <a16:creationId xmlns:a16="http://schemas.microsoft.com/office/drawing/2014/main" id="{660CCD6C-671D-CAED-A25D-5A432FE63FB5}"/>
                </a:ext>
              </a:extLst>
            </p:cNvPr>
            <p:cNvSpPr txBox="1"/>
            <p:nvPr/>
          </p:nvSpPr>
          <p:spPr>
            <a:xfrm>
              <a:off x="10290381" y="9837077"/>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⑥</a:t>
              </a:r>
            </a:p>
          </p:txBody>
        </p:sp>
        <p:sp>
          <p:nvSpPr>
            <p:cNvPr id="1144" name="テキスト ボックス 1143">
              <a:extLst>
                <a:ext uri="{FF2B5EF4-FFF2-40B4-BE49-F238E27FC236}">
                  <a16:creationId xmlns:a16="http://schemas.microsoft.com/office/drawing/2014/main" id="{909C6283-F714-F0F1-1BA7-3731B9C88649}"/>
                </a:ext>
              </a:extLst>
            </p:cNvPr>
            <p:cNvSpPr txBox="1"/>
            <p:nvPr/>
          </p:nvSpPr>
          <p:spPr>
            <a:xfrm>
              <a:off x="10412840" y="993009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⑦</a:t>
              </a:r>
            </a:p>
          </p:txBody>
        </p:sp>
      </p:grpSp>
      <p:sp>
        <p:nvSpPr>
          <p:cNvPr id="1197" name="テキスト ボックス 1196">
            <a:extLst>
              <a:ext uri="{FF2B5EF4-FFF2-40B4-BE49-F238E27FC236}">
                <a16:creationId xmlns:a16="http://schemas.microsoft.com/office/drawing/2014/main" id="{701381FD-0DC7-7DB3-85BB-6BD40B759823}"/>
              </a:ext>
            </a:extLst>
          </p:cNvPr>
          <p:cNvSpPr txBox="1"/>
          <p:nvPr/>
        </p:nvSpPr>
        <p:spPr>
          <a:xfrm>
            <a:off x="7236692" y="9169141"/>
            <a:ext cx="2147659"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7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における守備の簡略図</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199" name="テキスト ボックス 1198">
            <a:extLst>
              <a:ext uri="{FF2B5EF4-FFF2-40B4-BE49-F238E27FC236}">
                <a16:creationId xmlns:a16="http://schemas.microsoft.com/office/drawing/2014/main" id="{BC612853-196E-752D-B086-AA4C25087BCA}"/>
              </a:ext>
            </a:extLst>
          </p:cNvPr>
          <p:cNvSpPr txBox="1"/>
          <p:nvPr/>
        </p:nvSpPr>
        <p:spPr>
          <a:xfrm>
            <a:off x="9040302" y="9169141"/>
            <a:ext cx="2147659"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8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における守備の簡略図</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nvGrpSpPr>
          <p:cNvPr id="1252" name="グループ化 1251">
            <a:extLst>
              <a:ext uri="{FF2B5EF4-FFF2-40B4-BE49-F238E27FC236}">
                <a16:creationId xmlns:a16="http://schemas.microsoft.com/office/drawing/2014/main" id="{13450C5F-F52D-89A8-E35E-C90AAA2CB3A9}"/>
              </a:ext>
            </a:extLst>
          </p:cNvPr>
          <p:cNvGrpSpPr/>
          <p:nvPr/>
        </p:nvGrpSpPr>
        <p:grpSpPr>
          <a:xfrm>
            <a:off x="9294233" y="8267006"/>
            <a:ext cx="1629419" cy="910787"/>
            <a:chOff x="9270276" y="8148696"/>
            <a:chExt cx="1629419" cy="910787"/>
          </a:xfrm>
        </p:grpSpPr>
        <p:grpSp>
          <p:nvGrpSpPr>
            <p:cNvPr id="1188" name="グループ化 1187">
              <a:extLst>
                <a:ext uri="{FF2B5EF4-FFF2-40B4-BE49-F238E27FC236}">
                  <a16:creationId xmlns:a16="http://schemas.microsoft.com/office/drawing/2014/main" id="{62823306-5A6E-9A3B-1AC3-0B308641AEA7}"/>
                </a:ext>
              </a:extLst>
            </p:cNvPr>
            <p:cNvGrpSpPr/>
            <p:nvPr/>
          </p:nvGrpSpPr>
          <p:grpSpPr>
            <a:xfrm>
              <a:off x="9270276" y="8148696"/>
              <a:ext cx="1629419" cy="910787"/>
              <a:chOff x="7539880" y="8148696"/>
              <a:chExt cx="1629419" cy="910787"/>
            </a:xfrm>
          </p:grpSpPr>
          <p:sp>
            <p:nvSpPr>
              <p:cNvPr id="1189" name="正方形/長方形 1188">
                <a:extLst>
                  <a:ext uri="{FF2B5EF4-FFF2-40B4-BE49-F238E27FC236}">
                    <a16:creationId xmlns:a16="http://schemas.microsoft.com/office/drawing/2014/main" id="{E99D4CCC-C0F0-DD74-1D38-0326A86CBBB2}"/>
                  </a:ext>
                </a:extLst>
              </p:cNvPr>
              <p:cNvSpPr/>
              <p:nvPr/>
            </p:nvSpPr>
            <p:spPr>
              <a:xfrm>
                <a:off x="7539880" y="8148696"/>
                <a:ext cx="1629419" cy="910787"/>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190" name="正方形/長方形 1189">
                <a:extLst>
                  <a:ext uri="{FF2B5EF4-FFF2-40B4-BE49-F238E27FC236}">
                    <a16:creationId xmlns:a16="http://schemas.microsoft.com/office/drawing/2014/main" id="{CCC56662-05B8-E92B-6B24-56FC15C58277}"/>
                  </a:ext>
                </a:extLst>
              </p:cNvPr>
              <p:cNvSpPr/>
              <p:nvPr/>
            </p:nvSpPr>
            <p:spPr>
              <a:xfrm rot="5400000">
                <a:off x="7252551" y="8531891"/>
                <a:ext cx="793053"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1" name="正方形/長方形 1190">
                <a:extLst>
                  <a:ext uri="{FF2B5EF4-FFF2-40B4-BE49-F238E27FC236}">
                    <a16:creationId xmlns:a16="http://schemas.microsoft.com/office/drawing/2014/main" id="{D082F251-9DDC-4B28-6A2F-55C98E65F8C8}"/>
                  </a:ext>
                </a:extLst>
              </p:cNvPr>
              <p:cNvSpPr/>
              <p:nvPr/>
            </p:nvSpPr>
            <p:spPr>
              <a:xfrm rot="5400000">
                <a:off x="8688967" y="8527218"/>
                <a:ext cx="779034"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2" name="正方形/長方形 1191">
                <a:extLst>
                  <a:ext uri="{FF2B5EF4-FFF2-40B4-BE49-F238E27FC236}">
                    <a16:creationId xmlns:a16="http://schemas.microsoft.com/office/drawing/2014/main" id="{7D4F810D-E021-F0F6-F919-E8ED29E3DE88}"/>
                  </a:ext>
                </a:extLst>
              </p:cNvPr>
              <p:cNvSpPr/>
              <p:nvPr/>
            </p:nvSpPr>
            <p:spPr>
              <a:xfrm>
                <a:off x="7629030" y="8902346"/>
                <a:ext cx="1472359" cy="4892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193" name="正方形/長方形 1192">
                <a:extLst>
                  <a:ext uri="{FF2B5EF4-FFF2-40B4-BE49-F238E27FC236}">
                    <a16:creationId xmlns:a16="http://schemas.microsoft.com/office/drawing/2014/main" id="{9D5C063E-225E-554B-2DBC-523D17EA2AE2}"/>
                  </a:ext>
                </a:extLst>
              </p:cNvPr>
              <p:cNvSpPr/>
              <p:nvPr/>
            </p:nvSpPr>
            <p:spPr>
              <a:xfrm>
                <a:off x="8064756" y="8932652"/>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94" name="正方形/長方形 1193">
                <a:extLst>
                  <a:ext uri="{FF2B5EF4-FFF2-40B4-BE49-F238E27FC236}">
                    <a16:creationId xmlns:a16="http://schemas.microsoft.com/office/drawing/2014/main" id="{205ADEDE-EABD-D114-2A1F-3399FA8D7972}"/>
                  </a:ext>
                </a:extLst>
              </p:cNvPr>
              <p:cNvSpPr/>
              <p:nvPr/>
            </p:nvSpPr>
            <p:spPr>
              <a:xfrm>
                <a:off x="8067181" y="8725323"/>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5" name="正方形/長方形 1194">
                <a:extLst>
                  <a:ext uri="{FF2B5EF4-FFF2-40B4-BE49-F238E27FC236}">
                    <a16:creationId xmlns:a16="http://schemas.microsoft.com/office/drawing/2014/main" id="{501B4A23-3A61-CD98-4C1F-04A89F10F2B6}"/>
                  </a:ext>
                </a:extLst>
              </p:cNvPr>
              <p:cNvSpPr/>
              <p:nvPr/>
            </p:nvSpPr>
            <p:spPr>
              <a:xfrm rot="5400000">
                <a:off x="7956792" y="8801629"/>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6" name="正方形/長方形 1195">
                <a:extLst>
                  <a:ext uri="{FF2B5EF4-FFF2-40B4-BE49-F238E27FC236}">
                    <a16:creationId xmlns:a16="http://schemas.microsoft.com/office/drawing/2014/main" id="{3E3F433A-BCBD-EAEA-75B7-5EA41980B632}"/>
                  </a:ext>
                </a:extLst>
              </p:cNvPr>
              <p:cNvSpPr/>
              <p:nvPr/>
            </p:nvSpPr>
            <p:spPr>
              <a:xfrm rot="5400000">
                <a:off x="8530673" y="8801630"/>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1216" name="楕円 1215">
              <a:extLst>
                <a:ext uri="{FF2B5EF4-FFF2-40B4-BE49-F238E27FC236}">
                  <a16:creationId xmlns:a16="http://schemas.microsoft.com/office/drawing/2014/main" id="{6D292071-2EF0-2DDC-579F-3D3AB334D631}"/>
                </a:ext>
              </a:extLst>
            </p:cNvPr>
            <p:cNvSpPr/>
            <p:nvPr/>
          </p:nvSpPr>
          <p:spPr>
            <a:xfrm>
              <a:off x="9743773" y="8623192"/>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cxnSp>
          <p:nvCxnSpPr>
            <p:cNvPr id="1220" name="直線コネクタ 1219">
              <a:extLst>
                <a:ext uri="{FF2B5EF4-FFF2-40B4-BE49-F238E27FC236}">
                  <a16:creationId xmlns:a16="http://schemas.microsoft.com/office/drawing/2014/main" id="{03049504-5CEC-A98C-9412-1F085E72FA91}"/>
                </a:ext>
              </a:extLst>
            </p:cNvPr>
            <p:cNvCxnSpPr>
              <a:cxnSpLocks/>
              <a:stCxn id="1193" idx="0"/>
            </p:cNvCxnSpPr>
            <p:nvPr/>
          </p:nvCxnSpPr>
          <p:spPr>
            <a:xfrm flipH="1" flipV="1">
              <a:off x="9604375" y="8484076"/>
              <a:ext cx="472955" cy="448576"/>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24" name="楕円 1223">
              <a:extLst>
                <a:ext uri="{FF2B5EF4-FFF2-40B4-BE49-F238E27FC236}">
                  <a16:creationId xmlns:a16="http://schemas.microsoft.com/office/drawing/2014/main" id="{375B9BC1-3EB1-2F56-3000-35EF70323503}"/>
                </a:ext>
              </a:extLst>
            </p:cNvPr>
            <p:cNvSpPr/>
            <p:nvPr/>
          </p:nvSpPr>
          <p:spPr>
            <a:xfrm>
              <a:off x="9498333" y="8377101"/>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25" name="楕円 1224">
              <a:extLst>
                <a:ext uri="{FF2B5EF4-FFF2-40B4-BE49-F238E27FC236}">
                  <a16:creationId xmlns:a16="http://schemas.microsoft.com/office/drawing/2014/main" id="{ED85B2EC-BCE6-7165-CC09-F562B68EB16A}"/>
                </a:ext>
              </a:extLst>
            </p:cNvPr>
            <p:cNvSpPr/>
            <p:nvPr/>
          </p:nvSpPr>
          <p:spPr>
            <a:xfrm>
              <a:off x="10061281" y="8623192"/>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cxnSp>
          <p:nvCxnSpPr>
            <p:cNvPr id="1229" name="直線コネクタ 1228">
              <a:extLst>
                <a:ext uri="{FF2B5EF4-FFF2-40B4-BE49-F238E27FC236}">
                  <a16:creationId xmlns:a16="http://schemas.microsoft.com/office/drawing/2014/main" id="{2767106B-BF3C-AFFA-A104-15456A902DA0}"/>
                </a:ext>
              </a:extLst>
            </p:cNvPr>
            <p:cNvCxnSpPr>
              <a:cxnSpLocks/>
              <a:stCxn id="1193" idx="0"/>
            </p:cNvCxnSpPr>
            <p:nvPr/>
          </p:nvCxnSpPr>
          <p:spPr>
            <a:xfrm flipV="1">
              <a:off x="10077330" y="8318500"/>
              <a:ext cx="346195" cy="614152"/>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32" name="楕円 1231">
              <a:extLst>
                <a:ext uri="{FF2B5EF4-FFF2-40B4-BE49-F238E27FC236}">
                  <a16:creationId xmlns:a16="http://schemas.microsoft.com/office/drawing/2014/main" id="{38C6A40D-6098-9434-E670-BC8F4C539B02}"/>
                </a:ext>
              </a:extLst>
            </p:cNvPr>
            <p:cNvSpPr/>
            <p:nvPr/>
          </p:nvSpPr>
          <p:spPr>
            <a:xfrm>
              <a:off x="10393683" y="8212719"/>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cxnSp>
        <p:nvCxnSpPr>
          <p:cNvPr id="1234" name="直線コネクタ 1233">
            <a:extLst>
              <a:ext uri="{FF2B5EF4-FFF2-40B4-BE49-F238E27FC236}">
                <a16:creationId xmlns:a16="http://schemas.microsoft.com/office/drawing/2014/main" id="{71A4F01D-6768-5902-40CB-BE328DFF4FD4}"/>
              </a:ext>
            </a:extLst>
          </p:cNvPr>
          <p:cNvCxnSpPr>
            <a:cxnSpLocks/>
          </p:cNvCxnSpPr>
          <p:nvPr/>
        </p:nvCxnSpPr>
        <p:spPr>
          <a:xfrm flipV="1">
            <a:off x="8077215" y="8194152"/>
            <a:ext cx="96654" cy="6376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253" name="グループ化 1252">
            <a:extLst>
              <a:ext uri="{FF2B5EF4-FFF2-40B4-BE49-F238E27FC236}">
                <a16:creationId xmlns:a16="http://schemas.microsoft.com/office/drawing/2014/main" id="{459BCD9E-97E5-68F1-1631-FC4A8EB703F1}"/>
              </a:ext>
            </a:extLst>
          </p:cNvPr>
          <p:cNvGrpSpPr/>
          <p:nvPr/>
        </p:nvGrpSpPr>
        <p:grpSpPr>
          <a:xfrm>
            <a:off x="7511525" y="8261470"/>
            <a:ext cx="1629419" cy="916323"/>
            <a:chOff x="7444701" y="8143160"/>
            <a:chExt cx="1629419" cy="916323"/>
          </a:xfrm>
        </p:grpSpPr>
        <p:grpSp>
          <p:nvGrpSpPr>
            <p:cNvPr id="1187" name="グループ化 1186">
              <a:extLst>
                <a:ext uri="{FF2B5EF4-FFF2-40B4-BE49-F238E27FC236}">
                  <a16:creationId xmlns:a16="http://schemas.microsoft.com/office/drawing/2014/main" id="{95FD7214-F3A3-4942-F6B0-FCA4EBD6B26F}"/>
                </a:ext>
              </a:extLst>
            </p:cNvPr>
            <p:cNvGrpSpPr/>
            <p:nvPr/>
          </p:nvGrpSpPr>
          <p:grpSpPr>
            <a:xfrm>
              <a:off x="7444701" y="8148696"/>
              <a:ext cx="1629419" cy="910787"/>
              <a:chOff x="7539880" y="8148696"/>
              <a:chExt cx="1629419" cy="910787"/>
            </a:xfrm>
          </p:grpSpPr>
          <p:sp>
            <p:nvSpPr>
              <p:cNvPr id="1179" name="正方形/長方形 1178">
                <a:extLst>
                  <a:ext uri="{FF2B5EF4-FFF2-40B4-BE49-F238E27FC236}">
                    <a16:creationId xmlns:a16="http://schemas.microsoft.com/office/drawing/2014/main" id="{9BC819E9-895B-6C82-BD37-5D4CE0311D33}"/>
                  </a:ext>
                </a:extLst>
              </p:cNvPr>
              <p:cNvSpPr/>
              <p:nvPr/>
            </p:nvSpPr>
            <p:spPr>
              <a:xfrm>
                <a:off x="7539880" y="8148696"/>
                <a:ext cx="1629419" cy="910787"/>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180" name="正方形/長方形 1179">
                <a:extLst>
                  <a:ext uri="{FF2B5EF4-FFF2-40B4-BE49-F238E27FC236}">
                    <a16:creationId xmlns:a16="http://schemas.microsoft.com/office/drawing/2014/main" id="{5378258C-F76A-DABD-C8AF-F33F78AE1C61}"/>
                  </a:ext>
                </a:extLst>
              </p:cNvPr>
              <p:cNvSpPr/>
              <p:nvPr/>
            </p:nvSpPr>
            <p:spPr>
              <a:xfrm rot="5400000">
                <a:off x="7252551" y="8531891"/>
                <a:ext cx="793053"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1" name="正方形/長方形 1180">
                <a:extLst>
                  <a:ext uri="{FF2B5EF4-FFF2-40B4-BE49-F238E27FC236}">
                    <a16:creationId xmlns:a16="http://schemas.microsoft.com/office/drawing/2014/main" id="{A0A4D46D-778D-8EA8-518E-39DC5E95231A}"/>
                  </a:ext>
                </a:extLst>
              </p:cNvPr>
              <p:cNvSpPr/>
              <p:nvPr/>
            </p:nvSpPr>
            <p:spPr>
              <a:xfrm rot="5400000">
                <a:off x="8688967" y="8527218"/>
                <a:ext cx="779034"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2" name="正方形/長方形 1181">
                <a:extLst>
                  <a:ext uri="{FF2B5EF4-FFF2-40B4-BE49-F238E27FC236}">
                    <a16:creationId xmlns:a16="http://schemas.microsoft.com/office/drawing/2014/main" id="{7640553D-DE64-2FBC-C700-6C8A2468E14B}"/>
                  </a:ext>
                </a:extLst>
              </p:cNvPr>
              <p:cNvSpPr/>
              <p:nvPr/>
            </p:nvSpPr>
            <p:spPr>
              <a:xfrm>
                <a:off x="7629030" y="8902346"/>
                <a:ext cx="1472359" cy="4892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183" name="正方形/長方形 1182">
                <a:extLst>
                  <a:ext uri="{FF2B5EF4-FFF2-40B4-BE49-F238E27FC236}">
                    <a16:creationId xmlns:a16="http://schemas.microsoft.com/office/drawing/2014/main" id="{8083DEC8-A2B5-650D-9116-B926D1ADC94D}"/>
                  </a:ext>
                </a:extLst>
              </p:cNvPr>
              <p:cNvSpPr/>
              <p:nvPr/>
            </p:nvSpPr>
            <p:spPr>
              <a:xfrm>
                <a:off x="8064756" y="8932652"/>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84" name="正方形/長方形 1183">
                <a:extLst>
                  <a:ext uri="{FF2B5EF4-FFF2-40B4-BE49-F238E27FC236}">
                    <a16:creationId xmlns:a16="http://schemas.microsoft.com/office/drawing/2014/main" id="{549FFB3B-CDBC-6555-BF1D-E92EE155C185}"/>
                  </a:ext>
                </a:extLst>
              </p:cNvPr>
              <p:cNvSpPr/>
              <p:nvPr/>
            </p:nvSpPr>
            <p:spPr>
              <a:xfrm>
                <a:off x="8067181" y="8725323"/>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5" name="正方形/長方形 1184">
                <a:extLst>
                  <a:ext uri="{FF2B5EF4-FFF2-40B4-BE49-F238E27FC236}">
                    <a16:creationId xmlns:a16="http://schemas.microsoft.com/office/drawing/2014/main" id="{EF7B62F5-546C-7C9C-01C6-77DD8115877E}"/>
                  </a:ext>
                </a:extLst>
              </p:cNvPr>
              <p:cNvSpPr/>
              <p:nvPr/>
            </p:nvSpPr>
            <p:spPr>
              <a:xfrm rot="5400000">
                <a:off x="7956792" y="8801629"/>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6" name="正方形/長方形 1185">
                <a:extLst>
                  <a:ext uri="{FF2B5EF4-FFF2-40B4-BE49-F238E27FC236}">
                    <a16:creationId xmlns:a16="http://schemas.microsoft.com/office/drawing/2014/main" id="{54C2904C-EA7D-5138-AAF3-A5387A9472F6}"/>
                  </a:ext>
                </a:extLst>
              </p:cNvPr>
              <p:cNvSpPr/>
              <p:nvPr/>
            </p:nvSpPr>
            <p:spPr>
              <a:xfrm rot="5400000">
                <a:off x="8530673" y="8801630"/>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1200" name="楕円 1199">
              <a:extLst>
                <a:ext uri="{FF2B5EF4-FFF2-40B4-BE49-F238E27FC236}">
                  <a16:creationId xmlns:a16="http://schemas.microsoft.com/office/drawing/2014/main" id="{A29A43B0-4B17-E712-E495-EAB18FFA9C1D}"/>
                </a:ext>
              </a:extLst>
            </p:cNvPr>
            <p:cNvSpPr/>
            <p:nvPr/>
          </p:nvSpPr>
          <p:spPr>
            <a:xfrm>
              <a:off x="7899277" y="8247902"/>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01" name="楕円 1200">
              <a:extLst>
                <a:ext uri="{FF2B5EF4-FFF2-40B4-BE49-F238E27FC236}">
                  <a16:creationId xmlns:a16="http://schemas.microsoft.com/office/drawing/2014/main" id="{9E647552-2F5C-E587-565F-625FAB4A7E1D}"/>
                </a:ext>
              </a:extLst>
            </p:cNvPr>
            <p:cNvSpPr/>
            <p:nvPr/>
          </p:nvSpPr>
          <p:spPr>
            <a:xfrm>
              <a:off x="7835335" y="8649336"/>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sp>
          <p:nvSpPr>
            <p:cNvPr id="1203" name="楕円 1202">
              <a:extLst>
                <a:ext uri="{FF2B5EF4-FFF2-40B4-BE49-F238E27FC236}">
                  <a16:creationId xmlns:a16="http://schemas.microsoft.com/office/drawing/2014/main" id="{E53C2512-26D5-67C8-AD7C-BBD7B383E5EC}"/>
                </a:ext>
              </a:extLst>
            </p:cNvPr>
            <p:cNvSpPr/>
            <p:nvPr/>
          </p:nvSpPr>
          <p:spPr>
            <a:xfrm>
              <a:off x="8348496" y="8615210"/>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sp>
          <p:nvSpPr>
            <p:cNvPr id="1205" name="楕円 1204">
              <a:extLst>
                <a:ext uri="{FF2B5EF4-FFF2-40B4-BE49-F238E27FC236}">
                  <a16:creationId xmlns:a16="http://schemas.microsoft.com/office/drawing/2014/main" id="{A044ECA3-EEE1-6546-102C-ADFE000C9A36}"/>
                </a:ext>
              </a:extLst>
            </p:cNvPr>
            <p:cNvSpPr/>
            <p:nvPr/>
          </p:nvSpPr>
          <p:spPr>
            <a:xfrm>
              <a:off x="8409213" y="8215893"/>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cxnSp>
          <p:nvCxnSpPr>
            <p:cNvPr id="1207" name="直線コネクタ 1206">
              <a:extLst>
                <a:ext uri="{FF2B5EF4-FFF2-40B4-BE49-F238E27FC236}">
                  <a16:creationId xmlns:a16="http://schemas.microsoft.com/office/drawing/2014/main" id="{1060184A-CD5E-2065-0BF6-F2295DCB9872}"/>
                </a:ext>
              </a:extLst>
            </p:cNvPr>
            <p:cNvCxnSpPr>
              <a:cxnSpLocks/>
              <a:stCxn id="1201" idx="0"/>
            </p:cNvCxnSpPr>
            <p:nvPr/>
          </p:nvCxnSpPr>
          <p:spPr>
            <a:xfrm flipV="1">
              <a:off x="7956519" y="8370882"/>
              <a:ext cx="0" cy="278454"/>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15" name="直線コネクタ 1214">
              <a:extLst>
                <a:ext uri="{FF2B5EF4-FFF2-40B4-BE49-F238E27FC236}">
                  <a16:creationId xmlns:a16="http://schemas.microsoft.com/office/drawing/2014/main" id="{BDA2045A-3C68-BABD-86A6-103B664336D3}"/>
                </a:ext>
              </a:extLst>
            </p:cNvPr>
            <p:cNvCxnSpPr>
              <a:cxnSpLocks/>
            </p:cNvCxnSpPr>
            <p:nvPr/>
          </p:nvCxnSpPr>
          <p:spPr>
            <a:xfrm flipV="1">
              <a:off x="8470365" y="8336756"/>
              <a:ext cx="0" cy="278454"/>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38" name="テキスト ボックス 1237">
              <a:extLst>
                <a:ext uri="{FF2B5EF4-FFF2-40B4-BE49-F238E27FC236}">
                  <a16:creationId xmlns:a16="http://schemas.microsoft.com/office/drawing/2014/main" id="{D8718143-8812-7814-ED9D-14B5986307E1}"/>
                </a:ext>
              </a:extLst>
            </p:cNvPr>
            <p:cNvSpPr txBox="1"/>
            <p:nvPr/>
          </p:nvSpPr>
          <p:spPr>
            <a:xfrm>
              <a:off x="7985158" y="8143160"/>
              <a:ext cx="424192" cy="197233"/>
            </a:xfrm>
            <a:prstGeom prst="rect">
              <a:avLst/>
            </a:prstGeom>
            <a:noFill/>
          </p:spPr>
          <p:txBody>
            <a:bodyPr wrap="square" numCol="1" rtlCol="0">
              <a:spAutoFit/>
            </a:bodyPr>
            <a:lstStyle/>
            <a:p>
              <a:pPr algn="ctr">
                <a:lnSpc>
                  <a:spcPts val="900"/>
                </a:lnSpc>
              </a:pPr>
              <a:r>
                <a:rPr kumimoji="1" lang="ja-JP" altLang="en-US" sz="600" dirty="0">
                  <a:solidFill>
                    <a:schemeClr val="bg1"/>
                  </a:solidFill>
                  <a:latin typeface="Noto Sans JP" panose="020B0200000000000000" pitchFamily="50" charset="-128"/>
                  <a:ea typeface="Noto Sans JP" panose="020B0200000000000000" pitchFamily="50" charset="-128"/>
                </a:rPr>
                <a:t>ボール</a:t>
              </a:r>
              <a:endParaRPr kumimoji="1" lang="en-US" altLang="ja-JP" sz="600" dirty="0">
                <a:solidFill>
                  <a:schemeClr val="bg1"/>
                </a:solidFill>
                <a:latin typeface="Noto Sans JP" panose="020B0200000000000000" pitchFamily="50" charset="-128"/>
                <a:ea typeface="Noto Sans JP" panose="020B0200000000000000" pitchFamily="50" charset="-128"/>
              </a:endParaRPr>
            </a:p>
          </p:txBody>
        </p:sp>
        <p:cxnSp>
          <p:nvCxnSpPr>
            <p:cNvPr id="1244" name="直線コネクタ 1243">
              <a:extLst>
                <a:ext uri="{FF2B5EF4-FFF2-40B4-BE49-F238E27FC236}">
                  <a16:creationId xmlns:a16="http://schemas.microsoft.com/office/drawing/2014/main" id="{1050D7A4-56F0-B6ED-8960-AD9BE92A58D9}"/>
                </a:ext>
              </a:extLst>
            </p:cNvPr>
            <p:cNvCxnSpPr>
              <a:cxnSpLocks/>
            </p:cNvCxnSpPr>
            <p:nvPr/>
          </p:nvCxnSpPr>
          <p:spPr>
            <a:xfrm flipV="1">
              <a:off x="7943850" y="8594725"/>
              <a:ext cx="146050" cy="173321"/>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45" name="テキスト ボックス 1244">
              <a:extLst>
                <a:ext uri="{FF2B5EF4-FFF2-40B4-BE49-F238E27FC236}">
                  <a16:creationId xmlns:a16="http://schemas.microsoft.com/office/drawing/2014/main" id="{FBA2BE61-13D4-B80F-2D44-A798E13D1B22}"/>
                </a:ext>
              </a:extLst>
            </p:cNvPr>
            <p:cNvSpPr txBox="1"/>
            <p:nvPr/>
          </p:nvSpPr>
          <p:spPr>
            <a:xfrm>
              <a:off x="7943850" y="8437567"/>
              <a:ext cx="504825" cy="197233"/>
            </a:xfrm>
            <a:prstGeom prst="rect">
              <a:avLst/>
            </a:prstGeom>
            <a:noFill/>
          </p:spPr>
          <p:txBody>
            <a:bodyPr wrap="square" numCol="1" rtlCol="0">
              <a:spAutoFit/>
            </a:bodyPr>
            <a:lstStyle/>
            <a:p>
              <a:pPr algn="ctr">
                <a:lnSpc>
                  <a:spcPts val="900"/>
                </a:lnSpc>
              </a:pPr>
              <a:r>
                <a:rPr kumimoji="1" lang="ja-JP" altLang="en-US" sz="600" dirty="0">
                  <a:solidFill>
                    <a:schemeClr val="bg1"/>
                  </a:solidFill>
                  <a:latin typeface="Noto Sans JP" panose="020B0200000000000000" pitchFamily="50" charset="-128"/>
                  <a:ea typeface="Noto Sans JP" panose="020B0200000000000000" pitchFamily="50" charset="-128"/>
                </a:rPr>
                <a:t>ロボット</a:t>
              </a:r>
              <a:endParaRPr kumimoji="1" lang="en-US" altLang="ja-JP" sz="600" dirty="0">
                <a:solidFill>
                  <a:schemeClr val="bg1"/>
                </a:solidFill>
                <a:latin typeface="Noto Sans JP" panose="020B0200000000000000" pitchFamily="50" charset="-128"/>
                <a:ea typeface="Noto Sans JP" panose="020B0200000000000000" pitchFamily="50" charset="-128"/>
              </a:endParaRPr>
            </a:p>
          </p:txBody>
        </p:sp>
        <p:cxnSp>
          <p:nvCxnSpPr>
            <p:cNvPr id="1350" name="直線コネクタ 1349">
              <a:extLst>
                <a:ext uri="{FF2B5EF4-FFF2-40B4-BE49-F238E27FC236}">
                  <a16:creationId xmlns:a16="http://schemas.microsoft.com/office/drawing/2014/main" id="{DEBB5B37-7F30-C38A-0A35-AD2F00E73136}"/>
                </a:ext>
              </a:extLst>
            </p:cNvPr>
            <p:cNvCxnSpPr>
              <a:cxnSpLocks/>
            </p:cNvCxnSpPr>
            <p:nvPr/>
          </p:nvCxnSpPr>
          <p:spPr>
            <a:xfrm flipV="1">
              <a:off x="7958321" y="8252583"/>
              <a:ext cx="103004" cy="57823"/>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graphicFrame>
        <p:nvGraphicFramePr>
          <p:cNvPr id="1251" name="表 1250">
            <a:extLst>
              <a:ext uri="{FF2B5EF4-FFF2-40B4-BE49-F238E27FC236}">
                <a16:creationId xmlns:a16="http://schemas.microsoft.com/office/drawing/2014/main" id="{E6B0870A-6457-DBED-B7FF-8263C1A2596B}"/>
              </a:ext>
            </a:extLst>
          </p:cNvPr>
          <p:cNvGraphicFramePr>
            <a:graphicFrameLocks noGrp="1"/>
          </p:cNvGraphicFramePr>
          <p:nvPr>
            <p:extLst>
              <p:ext uri="{D42A27DB-BD31-4B8C-83A1-F6EECF244321}">
                <p14:modId xmlns:p14="http://schemas.microsoft.com/office/powerpoint/2010/main" val="4130079661"/>
              </p:ext>
            </p:extLst>
          </p:nvPr>
        </p:nvGraphicFramePr>
        <p:xfrm>
          <a:off x="11145597" y="7101092"/>
          <a:ext cx="3819088" cy="872979"/>
        </p:xfrm>
        <a:graphic>
          <a:graphicData uri="http://schemas.openxmlformats.org/drawingml/2006/table">
            <a:tbl>
              <a:tblPr firstRow="1" bandRow="1">
                <a:tableStyleId>{5C22544A-7EE6-4342-B048-85BDC9FD1C3A}</a:tableStyleId>
              </a:tblPr>
              <a:tblGrid>
                <a:gridCol w="777560">
                  <a:extLst>
                    <a:ext uri="{9D8B030D-6E8A-4147-A177-3AD203B41FA5}">
                      <a16:colId xmlns:a16="http://schemas.microsoft.com/office/drawing/2014/main" val="2839374194"/>
                    </a:ext>
                  </a:extLst>
                </a:gridCol>
                <a:gridCol w="380191">
                  <a:extLst>
                    <a:ext uri="{9D8B030D-6E8A-4147-A177-3AD203B41FA5}">
                      <a16:colId xmlns:a16="http://schemas.microsoft.com/office/drawing/2014/main" val="3180813916"/>
                    </a:ext>
                  </a:extLst>
                </a:gridCol>
                <a:gridCol w="380191">
                  <a:extLst>
                    <a:ext uri="{9D8B030D-6E8A-4147-A177-3AD203B41FA5}">
                      <a16:colId xmlns:a16="http://schemas.microsoft.com/office/drawing/2014/main" val="1192535834"/>
                    </a:ext>
                  </a:extLst>
                </a:gridCol>
                <a:gridCol w="380191">
                  <a:extLst>
                    <a:ext uri="{9D8B030D-6E8A-4147-A177-3AD203B41FA5}">
                      <a16:colId xmlns:a16="http://schemas.microsoft.com/office/drawing/2014/main" val="3782115533"/>
                    </a:ext>
                  </a:extLst>
                </a:gridCol>
                <a:gridCol w="380191">
                  <a:extLst>
                    <a:ext uri="{9D8B030D-6E8A-4147-A177-3AD203B41FA5}">
                      <a16:colId xmlns:a16="http://schemas.microsoft.com/office/drawing/2014/main" val="3315251691"/>
                    </a:ext>
                  </a:extLst>
                </a:gridCol>
                <a:gridCol w="380191">
                  <a:extLst>
                    <a:ext uri="{9D8B030D-6E8A-4147-A177-3AD203B41FA5}">
                      <a16:colId xmlns:a16="http://schemas.microsoft.com/office/drawing/2014/main" val="659308950"/>
                    </a:ext>
                  </a:extLst>
                </a:gridCol>
                <a:gridCol w="380191">
                  <a:extLst>
                    <a:ext uri="{9D8B030D-6E8A-4147-A177-3AD203B41FA5}">
                      <a16:colId xmlns:a16="http://schemas.microsoft.com/office/drawing/2014/main" val="1757752707"/>
                    </a:ext>
                  </a:extLst>
                </a:gridCol>
                <a:gridCol w="380191">
                  <a:extLst>
                    <a:ext uri="{9D8B030D-6E8A-4147-A177-3AD203B41FA5}">
                      <a16:colId xmlns:a16="http://schemas.microsoft.com/office/drawing/2014/main" val="4183970491"/>
                    </a:ext>
                  </a:extLst>
                </a:gridCol>
                <a:gridCol w="380191">
                  <a:extLst>
                    <a:ext uri="{9D8B030D-6E8A-4147-A177-3AD203B41FA5}">
                      <a16:colId xmlns:a16="http://schemas.microsoft.com/office/drawing/2014/main" val="1015755380"/>
                    </a:ext>
                  </a:extLst>
                </a:gridCol>
              </a:tblGrid>
              <a:tr h="251243">
                <a:tc>
                  <a:txBody>
                    <a:bodyPr/>
                    <a:lstStyle/>
                    <a:p>
                      <a:pPr algn="ctr"/>
                      <a:endParaRPr kumimoji="1" lang="ja-JP" altLang="en-US" sz="1000" dirty="0">
                        <a:latin typeface="Noto Sans JP" panose="020B0200000000000000" pitchFamily="50" charset="-128"/>
                        <a:ea typeface="Noto Sans JP" panose="020B0200000000000000" pitchFamily="50" charset="-128"/>
                      </a:endParaRP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①</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②</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③</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④</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⑤</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⑥</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⑦</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⑧</a:t>
                      </a:r>
                    </a:p>
                  </a:txBody>
                  <a:tcPr anchor="ctr"/>
                </a:tc>
                <a:extLst>
                  <a:ext uri="{0D108BD9-81ED-4DB2-BD59-A6C34878D82A}">
                    <a16:rowId xmlns:a16="http://schemas.microsoft.com/office/drawing/2014/main" val="3058196416"/>
                  </a:ext>
                </a:extLst>
              </a:tr>
              <a:tr h="310868">
                <a:tc>
                  <a:txBody>
                    <a:bodyPr/>
                    <a:lstStyle/>
                    <a:p>
                      <a:pPr algn="ctr"/>
                      <a:r>
                        <a:rPr kumimoji="1" lang="ja-JP" altLang="en-US" sz="800" dirty="0">
                          <a:latin typeface="Noto Sans JP" panose="020B0200000000000000" pitchFamily="50" charset="-128"/>
                          <a:ea typeface="Noto Sans JP" panose="020B0200000000000000" pitchFamily="50" charset="-128"/>
                        </a:rPr>
                        <a:t>方法①</a:t>
                      </a:r>
                      <a:endParaRPr kumimoji="1" lang="ja-JP" altLang="en-US" sz="10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lang="ja-JP" altLang="en-US" sz="5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extLst>
                  <a:ext uri="{0D108BD9-81ED-4DB2-BD59-A6C34878D82A}">
                    <a16:rowId xmlns:a16="http://schemas.microsoft.com/office/drawing/2014/main" val="1104447638"/>
                  </a:ext>
                </a:extLst>
              </a:tr>
              <a:tr h="310868">
                <a:tc>
                  <a:txBody>
                    <a:bodyPr/>
                    <a:lstStyle/>
                    <a:p>
                      <a:pPr algn="ctr"/>
                      <a:r>
                        <a:rPr kumimoji="1" lang="ja-JP" altLang="en-US" sz="800" dirty="0">
                          <a:latin typeface="Noto Sans JP" panose="020B0200000000000000" pitchFamily="50" charset="-128"/>
                          <a:ea typeface="Noto Sans JP" panose="020B0200000000000000" pitchFamily="50" charset="-128"/>
                        </a:rPr>
                        <a:t>方法②</a:t>
                      </a: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lang="ja-JP" altLang="en-US" sz="5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extLst>
                  <a:ext uri="{0D108BD9-81ED-4DB2-BD59-A6C34878D82A}">
                    <a16:rowId xmlns:a16="http://schemas.microsoft.com/office/drawing/2014/main" val="1087119226"/>
                  </a:ext>
                </a:extLst>
              </a:tr>
            </a:tbl>
          </a:graphicData>
        </a:graphic>
      </p:graphicFrame>
      <p:grpSp>
        <p:nvGrpSpPr>
          <p:cNvPr id="1310" name="グループ化 1309">
            <a:extLst>
              <a:ext uri="{FF2B5EF4-FFF2-40B4-BE49-F238E27FC236}">
                <a16:creationId xmlns:a16="http://schemas.microsoft.com/office/drawing/2014/main" id="{F9B604B3-07E8-A01D-4D07-7DB06199172B}"/>
              </a:ext>
            </a:extLst>
          </p:cNvPr>
          <p:cNvGrpSpPr/>
          <p:nvPr/>
        </p:nvGrpSpPr>
        <p:grpSpPr>
          <a:xfrm>
            <a:off x="9625722" y="4604720"/>
            <a:ext cx="1534881" cy="1392258"/>
            <a:chOff x="9720453" y="4585931"/>
            <a:chExt cx="1534881" cy="1392258"/>
          </a:xfrm>
        </p:grpSpPr>
        <p:grpSp>
          <p:nvGrpSpPr>
            <p:cNvPr id="1255" name="グループ化 1254">
              <a:extLst>
                <a:ext uri="{FF2B5EF4-FFF2-40B4-BE49-F238E27FC236}">
                  <a16:creationId xmlns:a16="http://schemas.microsoft.com/office/drawing/2014/main" id="{F9E69868-5D27-96D8-4F5F-349FCBC397B5}"/>
                </a:ext>
              </a:extLst>
            </p:cNvPr>
            <p:cNvGrpSpPr/>
            <p:nvPr/>
          </p:nvGrpSpPr>
          <p:grpSpPr>
            <a:xfrm>
              <a:off x="9720453" y="4585931"/>
              <a:ext cx="1531674" cy="1392258"/>
              <a:chOff x="7598603" y="8158224"/>
              <a:chExt cx="1531674" cy="1392258"/>
            </a:xfrm>
          </p:grpSpPr>
          <p:sp>
            <p:nvSpPr>
              <p:cNvPr id="1262" name="正方形/長方形 1261">
                <a:extLst>
                  <a:ext uri="{FF2B5EF4-FFF2-40B4-BE49-F238E27FC236}">
                    <a16:creationId xmlns:a16="http://schemas.microsoft.com/office/drawing/2014/main" id="{FF0A80A2-90AD-7CAA-FEBF-6AA110472A85}"/>
                  </a:ext>
                </a:extLst>
              </p:cNvPr>
              <p:cNvSpPr/>
              <p:nvPr/>
            </p:nvSpPr>
            <p:spPr>
              <a:xfrm>
                <a:off x="7598603" y="8260942"/>
                <a:ext cx="1531674" cy="1288241"/>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263" name="正方形/長方形 1262">
                <a:extLst>
                  <a:ext uri="{FF2B5EF4-FFF2-40B4-BE49-F238E27FC236}">
                    <a16:creationId xmlns:a16="http://schemas.microsoft.com/office/drawing/2014/main" id="{66D2CE61-D463-CB30-33C0-CB3A02B91FB6}"/>
                  </a:ext>
                </a:extLst>
              </p:cNvPr>
              <p:cNvSpPr/>
              <p:nvPr/>
            </p:nvSpPr>
            <p:spPr>
              <a:xfrm rot="5400000">
                <a:off x="7029393" y="8783623"/>
                <a:ext cx="1296518"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4" name="正方形/長方形 1263">
                <a:extLst>
                  <a:ext uri="{FF2B5EF4-FFF2-40B4-BE49-F238E27FC236}">
                    <a16:creationId xmlns:a16="http://schemas.microsoft.com/office/drawing/2014/main" id="{0AC913A8-40C4-46B3-FCB5-3A92E7B250D6}"/>
                  </a:ext>
                </a:extLst>
              </p:cNvPr>
              <p:cNvSpPr/>
              <p:nvPr/>
            </p:nvSpPr>
            <p:spPr>
              <a:xfrm rot="5400000">
                <a:off x="8408846" y="8775589"/>
                <a:ext cx="1276928" cy="53312"/>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5" name="正方形/長方形 1264">
                <a:extLst>
                  <a:ext uri="{FF2B5EF4-FFF2-40B4-BE49-F238E27FC236}">
                    <a16:creationId xmlns:a16="http://schemas.microsoft.com/office/drawing/2014/main" id="{B2DFB690-5DD9-2FC2-AE9D-C4EDC6B01C77}"/>
                  </a:ext>
                </a:extLst>
              </p:cNvPr>
              <p:cNvSpPr/>
              <p:nvPr/>
            </p:nvSpPr>
            <p:spPr>
              <a:xfrm>
                <a:off x="7653605" y="9408959"/>
                <a:ext cx="1419226" cy="5016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267" name="正方形/長方形 1266">
                <a:extLst>
                  <a:ext uri="{FF2B5EF4-FFF2-40B4-BE49-F238E27FC236}">
                    <a16:creationId xmlns:a16="http://schemas.microsoft.com/office/drawing/2014/main" id="{CB23688E-5F74-A402-E74A-814515AB0127}"/>
                  </a:ext>
                </a:extLst>
              </p:cNvPr>
              <p:cNvSpPr/>
              <p:nvPr/>
            </p:nvSpPr>
            <p:spPr>
              <a:xfrm>
                <a:off x="8067181" y="9231936"/>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8" name="正方形/長方形 1267">
                <a:extLst>
                  <a:ext uri="{FF2B5EF4-FFF2-40B4-BE49-F238E27FC236}">
                    <a16:creationId xmlns:a16="http://schemas.microsoft.com/office/drawing/2014/main" id="{D977834D-3995-6068-38AA-32673B16BDD3}"/>
                  </a:ext>
                </a:extLst>
              </p:cNvPr>
              <p:cNvSpPr/>
              <p:nvPr/>
            </p:nvSpPr>
            <p:spPr>
              <a:xfrm rot="5400000">
                <a:off x="7956792" y="9308242"/>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9" name="正方形/長方形 1268">
                <a:extLst>
                  <a:ext uri="{FF2B5EF4-FFF2-40B4-BE49-F238E27FC236}">
                    <a16:creationId xmlns:a16="http://schemas.microsoft.com/office/drawing/2014/main" id="{5B00F18F-9CE2-7F1A-3098-092E0AB0082E}"/>
                  </a:ext>
                </a:extLst>
              </p:cNvPr>
              <p:cNvSpPr/>
              <p:nvPr/>
            </p:nvSpPr>
            <p:spPr>
              <a:xfrm rot="5400000">
                <a:off x="8530673" y="9308243"/>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6" name="正方形/長方形 1265">
                <a:extLst>
                  <a:ext uri="{FF2B5EF4-FFF2-40B4-BE49-F238E27FC236}">
                    <a16:creationId xmlns:a16="http://schemas.microsoft.com/office/drawing/2014/main" id="{6F607034-795F-6A43-4539-F86177BAF393}"/>
                  </a:ext>
                </a:extLst>
              </p:cNvPr>
              <p:cNvSpPr/>
              <p:nvPr/>
            </p:nvSpPr>
            <p:spPr>
              <a:xfrm>
                <a:off x="8064756" y="9424777"/>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sp>
          <p:nvSpPr>
            <p:cNvPr id="1259" name="楕円 1258">
              <a:extLst>
                <a:ext uri="{FF2B5EF4-FFF2-40B4-BE49-F238E27FC236}">
                  <a16:creationId xmlns:a16="http://schemas.microsoft.com/office/drawing/2014/main" id="{66649E2A-D14F-7C11-D7F6-21FA8FC92E23}"/>
                </a:ext>
              </a:extLst>
            </p:cNvPr>
            <p:cNvSpPr/>
            <p:nvPr/>
          </p:nvSpPr>
          <p:spPr>
            <a:xfrm>
              <a:off x="10594375" y="554941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900" b="1" dirty="0">
                  <a:latin typeface="Noto Sans JP" panose="020B0200000000000000" pitchFamily="50" charset="-128"/>
                  <a:ea typeface="Noto Sans JP" panose="020B0200000000000000" pitchFamily="50" charset="-128"/>
                </a:rPr>
                <a:t>敵</a:t>
              </a:r>
            </a:p>
          </p:txBody>
        </p:sp>
        <p:sp>
          <p:nvSpPr>
            <p:cNvPr id="1288" name="楕円 1287">
              <a:extLst>
                <a:ext uri="{FF2B5EF4-FFF2-40B4-BE49-F238E27FC236}">
                  <a16:creationId xmlns:a16="http://schemas.microsoft.com/office/drawing/2014/main" id="{C16A11E2-21EB-6745-E9C2-B285F8F4D178}"/>
                </a:ext>
              </a:extLst>
            </p:cNvPr>
            <p:cNvSpPr/>
            <p:nvPr/>
          </p:nvSpPr>
          <p:spPr>
            <a:xfrm>
              <a:off x="10799211" y="4729467"/>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61" name="楕円 1260">
              <a:extLst>
                <a:ext uri="{FF2B5EF4-FFF2-40B4-BE49-F238E27FC236}">
                  <a16:creationId xmlns:a16="http://schemas.microsoft.com/office/drawing/2014/main" id="{5EFC3C0E-20BE-308D-FEAD-007E0B9EC985}"/>
                </a:ext>
              </a:extLst>
            </p:cNvPr>
            <p:cNvSpPr/>
            <p:nvPr/>
          </p:nvSpPr>
          <p:spPr>
            <a:xfrm>
              <a:off x="10861346" y="4905434"/>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89" name="矢印: 右 1288">
              <a:extLst>
                <a:ext uri="{FF2B5EF4-FFF2-40B4-BE49-F238E27FC236}">
                  <a16:creationId xmlns:a16="http://schemas.microsoft.com/office/drawing/2014/main" id="{DF96CCC2-2720-0FE1-F772-CD1827D28FA4}"/>
                </a:ext>
              </a:extLst>
            </p:cNvPr>
            <p:cNvSpPr/>
            <p:nvPr/>
          </p:nvSpPr>
          <p:spPr>
            <a:xfrm rot="5400000">
              <a:off x="10948757" y="4979935"/>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290" name="楕円 1289">
              <a:extLst>
                <a:ext uri="{FF2B5EF4-FFF2-40B4-BE49-F238E27FC236}">
                  <a16:creationId xmlns:a16="http://schemas.microsoft.com/office/drawing/2014/main" id="{5FAEEE9D-1042-D540-01D4-366B09AF093C}"/>
                </a:ext>
              </a:extLst>
            </p:cNvPr>
            <p:cNvSpPr/>
            <p:nvPr/>
          </p:nvSpPr>
          <p:spPr>
            <a:xfrm>
              <a:off x="10799211" y="5074973"/>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1" name="楕円 1290">
              <a:extLst>
                <a:ext uri="{FF2B5EF4-FFF2-40B4-BE49-F238E27FC236}">
                  <a16:creationId xmlns:a16="http://schemas.microsoft.com/office/drawing/2014/main" id="{494EB009-253B-5D8A-463A-0B29730D9C6E}"/>
                </a:ext>
              </a:extLst>
            </p:cNvPr>
            <p:cNvSpPr/>
            <p:nvPr/>
          </p:nvSpPr>
          <p:spPr>
            <a:xfrm>
              <a:off x="10775622" y="523556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92" name="矢印: 右 1291">
              <a:extLst>
                <a:ext uri="{FF2B5EF4-FFF2-40B4-BE49-F238E27FC236}">
                  <a16:creationId xmlns:a16="http://schemas.microsoft.com/office/drawing/2014/main" id="{53BB4C33-05EE-34BC-67CF-357D7C16BEA7}"/>
                </a:ext>
              </a:extLst>
            </p:cNvPr>
            <p:cNvSpPr/>
            <p:nvPr/>
          </p:nvSpPr>
          <p:spPr>
            <a:xfrm rot="8122184">
              <a:off x="10563902" y="5383365"/>
              <a:ext cx="247254" cy="114985"/>
            </a:xfrm>
            <a:prstGeom prst="rightArrow">
              <a:avLst>
                <a:gd name="adj1" fmla="val 21880"/>
                <a:gd name="adj2" fmla="val 56212"/>
              </a:avLst>
            </a:prstGeom>
            <a:solidFill>
              <a:srgbClr val="F6FF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293" name="テキスト ボックス 1292">
              <a:extLst>
                <a:ext uri="{FF2B5EF4-FFF2-40B4-BE49-F238E27FC236}">
                  <a16:creationId xmlns:a16="http://schemas.microsoft.com/office/drawing/2014/main" id="{AA44B712-DB05-4788-6067-E546E1A8940E}"/>
                </a:ext>
              </a:extLst>
            </p:cNvPr>
            <p:cNvSpPr txBox="1"/>
            <p:nvPr/>
          </p:nvSpPr>
          <p:spPr>
            <a:xfrm>
              <a:off x="10703114" y="5361743"/>
              <a:ext cx="552220" cy="215444"/>
            </a:xfrm>
            <a:prstGeom prst="rect">
              <a:avLst/>
            </a:prstGeom>
            <a:noFill/>
          </p:spPr>
          <p:txBody>
            <a:bodyPr wrap="square" rtlCol="0">
              <a:spAutoFit/>
            </a:bodyPr>
            <a:lstStyle/>
            <a:p>
              <a:r>
                <a:rPr kumimoji="1" lang="ja-JP" altLang="en-US" sz="800" b="1" dirty="0">
                  <a:solidFill>
                    <a:schemeClr val="bg1"/>
                  </a:solidFill>
                  <a:latin typeface="Noto Sans JP" panose="020B0200000000000000" pitchFamily="50" charset="-128"/>
                  <a:ea typeface="Noto Sans JP" panose="020B0200000000000000" pitchFamily="50" charset="-128"/>
                </a:rPr>
                <a:t>キック</a:t>
              </a:r>
            </a:p>
          </p:txBody>
        </p:sp>
        <p:sp>
          <p:nvSpPr>
            <p:cNvPr id="1298" name="矢印: 右 1297">
              <a:extLst>
                <a:ext uri="{FF2B5EF4-FFF2-40B4-BE49-F238E27FC236}">
                  <a16:creationId xmlns:a16="http://schemas.microsoft.com/office/drawing/2014/main" id="{21D94A3A-0996-19D0-9084-8FB66D6B9CF0}"/>
                </a:ext>
              </a:extLst>
            </p:cNvPr>
            <p:cNvSpPr/>
            <p:nvPr/>
          </p:nvSpPr>
          <p:spPr>
            <a:xfrm rot="16200000">
              <a:off x="9750993" y="5293943"/>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08" name="フリーフォーム: 図形 1307">
              <a:extLst>
                <a:ext uri="{FF2B5EF4-FFF2-40B4-BE49-F238E27FC236}">
                  <a16:creationId xmlns:a16="http://schemas.microsoft.com/office/drawing/2014/main" id="{3A3E49E7-2E07-FADE-7A1F-25670364C8F4}"/>
                </a:ext>
              </a:extLst>
            </p:cNvPr>
            <p:cNvSpPr/>
            <p:nvPr/>
          </p:nvSpPr>
          <p:spPr>
            <a:xfrm>
              <a:off x="9927869" y="5651284"/>
              <a:ext cx="709613" cy="216907"/>
            </a:xfrm>
            <a:custGeom>
              <a:avLst/>
              <a:gdLst>
                <a:gd name="connsiteX0" fmla="*/ 28575 w 709613"/>
                <a:gd name="connsiteY0" fmla="*/ 0 h 230982"/>
                <a:gd name="connsiteX1" fmla="*/ 709613 w 709613"/>
                <a:gd name="connsiteY1" fmla="*/ 202407 h 230982"/>
                <a:gd name="connsiteX2" fmla="*/ 228600 w 709613"/>
                <a:gd name="connsiteY2" fmla="*/ 204788 h 230982"/>
                <a:gd name="connsiteX3" fmla="*/ 0 w 709613"/>
                <a:gd name="connsiteY3" fmla="*/ 230982 h 230982"/>
                <a:gd name="connsiteX4" fmla="*/ 28575 w 709613"/>
                <a:gd name="connsiteY4" fmla="*/ 0 h 230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9613" h="230982">
                  <a:moveTo>
                    <a:pt x="28575" y="0"/>
                  </a:moveTo>
                  <a:lnTo>
                    <a:pt x="709613" y="202407"/>
                  </a:lnTo>
                  <a:lnTo>
                    <a:pt x="228600" y="204788"/>
                  </a:lnTo>
                  <a:lnTo>
                    <a:pt x="0" y="230982"/>
                  </a:lnTo>
                  <a:lnTo>
                    <a:pt x="28575" y="0"/>
                  </a:lnTo>
                  <a:close/>
                </a:path>
              </a:pathLst>
            </a:custGeom>
            <a:solidFill>
              <a:srgbClr val="FF0000">
                <a:alpha val="6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4" name="楕円 1293">
              <a:extLst>
                <a:ext uri="{FF2B5EF4-FFF2-40B4-BE49-F238E27FC236}">
                  <a16:creationId xmlns:a16="http://schemas.microsoft.com/office/drawing/2014/main" id="{47D032D2-8EF3-10ED-CD9F-A96A0BB94FEE}"/>
                </a:ext>
              </a:extLst>
            </p:cNvPr>
            <p:cNvSpPr/>
            <p:nvPr/>
          </p:nvSpPr>
          <p:spPr>
            <a:xfrm>
              <a:off x="9820518" y="563959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5" name="楕円 1294">
              <a:extLst>
                <a:ext uri="{FF2B5EF4-FFF2-40B4-BE49-F238E27FC236}">
                  <a16:creationId xmlns:a16="http://schemas.microsoft.com/office/drawing/2014/main" id="{845CB10E-D93E-B87D-A556-D36F7DBC7D9B}"/>
                </a:ext>
              </a:extLst>
            </p:cNvPr>
            <p:cNvSpPr/>
            <p:nvPr/>
          </p:nvSpPr>
          <p:spPr>
            <a:xfrm>
              <a:off x="9997117" y="5749822"/>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03" name="フリーフォーム: 図形 1302">
              <a:extLst>
                <a:ext uri="{FF2B5EF4-FFF2-40B4-BE49-F238E27FC236}">
                  <a16:creationId xmlns:a16="http://schemas.microsoft.com/office/drawing/2014/main" id="{9A9CA379-A1F6-8E29-A6E3-263AD1D43297}"/>
                </a:ext>
              </a:extLst>
            </p:cNvPr>
            <p:cNvSpPr/>
            <p:nvPr/>
          </p:nvSpPr>
          <p:spPr>
            <a:xfrm>
              <a:off x="9873501" y="4900580"/>
              <a:ext cx="790174" cy="945357"/>
            </a:xfrm>
            <a:custGeom>
              <a:avLst/>
              <a:gdLst>
                <a:gd name="connsiteX0" fmla="*/ 0 w 826294"/>
                <a:gd name="connsiteY0" fmla="*/ 104775 h 945357"/>
                <a:gd name="connsiteX1" fmla="*/ 330994 w 826294"/>
                <a:gd name="connsiteY1" fmla="*/ 945357 h 945357"/>
                <a:gd name="connsiteX2" fmla="*/ 826294 w 826294"/>
                <a:gd name="connsiteY2" fmla="*/ 945357 h 945357"/>
                <a:gd name="connsiteX3" fmla="*/ 211932 w 826294"/>
                <a:gd name="connsiteY3" fmla="*/ 0 h 945357"/>
                <a:gd name="connsiteX4" fmla="*/ 0 w 826294"/>
                <a:gd name="connsiteY4" fmla="*/ 104775 h 945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6294" h="945357">
                  <a:moveTo>
                    <a:pt x="0" y="104775"/>
                  </a:moveTo>
                  <a:lnTo>
                    <a:pt x="330994" y="945357"/>
                  </a:lnTo>
                  <a:lnTo>
                    <a:pt x="826294" y="945357"/>
                  </a:lnTo>
                  <a:lnTo>
                    <a:pt x="211932" y="0"/>
                  </a:lnTo>
                  <a:lnTo>
                    <a:pt x="0" y="104775"/>
                  </a:lnTo>
                  <a:close/>
                </a:path>
              </a:pathLst>
            </a:custGeom>
            <a:solidFill>
              <a:schemeClr val="accent1">
                <a:alpha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6" name="楕円 1295">
              <a:extLst>
                <a:ext uri="{FF2B5EF4-FFF2-40B4-BE49-F238E27FC236}">
                  <a16:creationId xmlns:a16="http://schemas.microsoft.com/office/drawing/2014/main" id="{A4D3227F-5FD4-C39B-59D6-7DC7557D849F}"/>
                </a:ext>
              </a:extLst>
            </p:cNvPr>
            <p:cNvSpPr/>
            <p:nvPr/>
          </p:nvSpPr>
          <p:spPr>
            <a:xfrm>
              <a:off x="9851474" y="4832584"/>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7" name="楕円 1296">
              <a:extLst>
                <a:ext uri="{FF2B5EF4-FFF2-40B4-BE49-F238E27FC236}">
                  <a16:creationId xmlns:a16="http://schemas.microsoft.com/office/drawing/2014/main" id="{6F880319-E5A0-5444-F816-B80BBDE54B26}"/>
                </a:ext>
              </a:extLst>
            </p:cNvPr>
            <p:cNvSpPr/>
            <p:nvPr/>
          </p:nvSpPr>
          <p:spPr>
            <a:xfrm>
              <a:off x="9985212" y="498706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
        <p:nvSpPr>
          <p:cNvPr id="1309" name="テキスト ボックス 1308">
            <a:extLst>
              <a:ext uri="{FF2B5EF4-FFF2-40B4-BE49-F238E27FC236}">
                <a16:creationId xmlns:a16="http://schemas.microsoft.com/office/drawing/2014/main" id="{A720251D-146D-5CFB-7CF6-BE10FD788F61}"/>
              </a:ext>
            </a:extLst>
          </p:cNvPr>
          <p:cNvSpPr txBox="1"/>
          <p:nvPr/>
        </p:nvSpPr>
        <p:spPr>
          <a:xfrm>
            <a:off x="9304600" y="6061623"/>
            <a:ext cx="2147659" cy="323165"/>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5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前ドリブラー・キッカーに</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よるロボットの動作</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13" name="テキスト ボックス 1312">
            <a:extLst>
              <a:ext uri="{FF2B5EF4-FFF2-40B4-BE49-F238E27FC236}">
                <a16:creationId xmlns:a16="http://schemas.microsoft.com/office/drawing/2014/main" id="{7CE7F48C-0120-3E44-7819-0D4D2E39436A}"/>
              </a:ext>
            </a:extLst>
          </p:cNvPr>
          <p:cNvSpPr txBox="1"/>
          <p:nvPr/>
        </p:nvSpPr>
        <p:spPr>
          <a:xfrm>
            <a:off x="11228032" y="4559185"/>
            <a:ext cx="4099879" cy="1928028"/>
          </a:xfrm>
          <a:prstGeom prst="rect">
            <a:avLst/>
          </a:prstGeom>
          <a:noFill/>
        </p:spPr>
        <p:txBody>
          <a:bodyPr wrap="square"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後方にあるドリブラー・キッカーは、</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「ボールを隠して運び、相手に見せずに</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シュートする」</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役割を担います。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ロボットの後方に存在しているボールは</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回り込むことなく直接ドリブラーで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捕捉し、</a:t>
            </a:r>
            <a:r>
              <a:rPr kumimoji="1" lang="ja-JP" altLang="en-US" sz="900" b="1" dirty="0">
                <a:solidFill>
                  <a:srgbClr val="073849"/>
                </a:solidFill>
                <a:latin typeface="Noto Sans JP" panose="020B0200000000000000" pitchFamily="50" charset="-128"/>
                <a:ea typeface="Noto Sans JP" panose="020B0200000000000000" pitchFamily="50" charset="-128"/>
              </a:rPr>
              <a:t>後ろに隠したまま</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ゴールまで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運びます。ロボットがゴールより外側に</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いる場合、</a:t>
            </a:r>
            <a:r>
              <a:rPr kumimoji="1" lang="ja-JP" altLang="en-US" sz="900" b="1" dirty="0">
                <a:solidFill>
                  <a:srgbClr val="073849"/>
                </a:solidFill>
                <a:latin typeface="Noto Sans JP" panose="020B0200000000000000" pitchFamily="50" charset="-128"/>
                <a:ea typeface="Noto Sans JP" panose="020B0200000000000000" pitchFamily="50" charset="-128"/>
              </a:rPr>
              <a:t>壁側から回転をしてボールを</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キックします</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右側</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。また、ロボットの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真後ろにキーパーがいる場合、</a:t>
            </a:r>
            <a:r>
              <a:rPr kumimoji="1" lang="ja-JP" altLang="en-US" sz="900" b="1" dirty="0">
                <a:solidFill>
                  <a:srgbClr val="073849"/>
                </a:solidFill>
                <a:latin typeface="Noto Sans JP" panose="020B0200000000000000" pitchFamily="50" charset="-128"/>
                <a:ea typeface="Noto Sans JP" panose="020B0200000000000000" pitchFamily="50" charset="-128"/>
              </a:rPr>
              <a:t>ボールに</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回転をかけてカーブシュートをし</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左側</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相手に邪魔されずシュートを行います。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39" name="テキスト ボックス 1338">
            <a:extLst>
              <a:ext uri="{FF2B5EF4-FFF2-40B4-BE49-F238E27FC236}">
                <a16:creationId xmlns:a16="http://schemas.microsoft.com/office/drawing/2014/main" id="{707CFA0B-0BAE-7FA5-1B45-3AB393695E96}"/>
              </a:ext>
            </a:extLst>
          </p:cNvPr>
          <p:cNvSpPr txBox="1"/>
          <p:nvPr/>
        </p:nvSpPr>
        <p:spPr>
          <a:xfrm>
            <a:off x="13472286" y="6080697"/>
            <a:ext cx="1617163" cy="323165"/>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6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後ろドリブラー・キッカー</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によるロボットの動き</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40" name="円弧 1339">
            <a:extLst>
              <a:ext uri="{FF2B5EF4-FFF2-40B4-BE49-F238E27FC236}">
                <a16:creationId xmlns:a16="http://schemas.microsoft.com/office/drawing/2014/main" id="{D5206176-E0FD-B1A5-2276-06F156C097FC}"/>
              </a:ext>
            </a:extLst>
          </p:cNvPr>
          <p:cNvSpPr/>
          <p:nvPr/>
        </p:nvSpPr>
        <p:spPr>
          <a:xfrm rot="5400000">
            <a:off x="14562526" y="5084205"/>
            <a:ext cx="389683" cy="380729"/>
          </a:xfrm>
          <a:prstGeom prst="arc">
            <a:avLst/>
          </a:prstGeom>
          <a:ln w="34925">
            <a:solidFill>
              <a:schemeClr val="bg1"/>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grpSp>
        <p:nvGrpSpPr>
          <p:cNvPr id="22" name="グループ化 21">
            <a:extLst>
              <a:ext uri="{FF2B5EF4-FFF2-40B4-BE49-F238E27FC236}">
                <a16:creationId xmlns:a16="http://schemas.microsoft.com/office/drawing/2014/main" id="{AF186BFA-D40C-8A11-FCB5-822676DF8577}"/>
              </a:ext>
            </a:extLst>
          </p:cNvPr>
          <p:cNvGrpSpPr/>
          <p:nvPr/>
        </p:nvGrpSpPr>
        <p:grpSpPr>
          <a:xfrm>
            <a:off x="13565298" y="4609919"/>
            <a:ext cx="1431132" cy="1386701"/>
            <a:chOff x="13573404" y="4578804"/>
            <a:chExt cx="1431132" cy="1386701"/>
          </a:xfrm>
        </p:grpSpPr>
        <p:grpSp>
          <p:nvGrpSpPr>
            <p:cNvPr id="1314" name="グループ化 1313">
              <a:extLst>
                <a:ext uri="{FF2B5EF4-FFF2-40B4-BE49-F238E27FC236}">
                  <a16:creationId xmlns:a16="http://schemas.microsoft.com/office/drawing/2014/main" id="{6C2CE2FC-B152-1D34-64CF-D711F38B8E21}"/>
                </a:ext>
              </a:extLst>
            </p:cNvPr>
            <p:cNvGrpSpPr/>
            <p:nvPr/>
          </p:nvGrpSpPr>
          <p:grpSpPr>
            <a:xfrm>
              <a:off x="13573404" y="4578804"/>
              <a:ext cx="1431132" cy="1386701"/>
              <a:chOff x="9860017" y="4591488"/>
              <a:chExt cx="1431132" cy="1386701"/>
            </a:xfrm>
          </p:grpSpPr>
          <p:grpSp>
            <p:nvGrpSpPr>
              <p:cNvPr id="1315" name="グループ化 1314">
                <a:extLst>
                  <a:ext uri="{FF2B5EF4-FFF2-40B4-BE49-F238E27FC236}">
                    <a16:creationId xmlns:a16="http://schemas.microsoft.com/office/drawing/2014/main" id="{6685564A-2175-1164-062A-BF9F7CDFB971}"/>
                  </a:ext>
                </a:extLst>
              </p:cNvPr>
              <p:cNvGrpSpPr/>
              <p:nvPr/>
            </p:nvGrpSpPr>
            <p:grpSpPr>
              <a:xfrm>
                <a:off x="9860017" y="4591488"/>
                <a:ext cx="1431132" cy="1386701"/>
                <a:chOff x="7738167" y="8163781"/>
                <a:chExt cx="1431132" cy="1386701"/>
              </a:xfrm>
            </p:grpSpPr>
            <p:sp>
              <p:nvSpPr>
                <p:cNvPr id="1331" name="正方形/長方形 1330">
                  <a:extLst>
                    <a:ext uri="{FF2B5EF4-FFF2-40B4-BE49-F238E27FC236}">
                      <a16:creationId xmlns:a16="http://schemas.microsoft.com/office/drawing/2014/main" id="{8E8B93A0-4290-F4AB-43DE-E4E4E25A8C9F}"/>
                    </a:ext>
                  </a:extLst>
                </p:cNvPr>
                <p:cNvSpPr/>
                <p:nvPr/>
              </p:nvSpPr>
              <p:spPr>
                <a:xfrm>
                  <a:off x="7738167" y="8260942"/>
                  <a:ext cx="1431132" cy="1288241"/>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333" name="正方形/長方形 1332">
                  <a:extLst>
                    <a:ext uri="{FF2B5EF4-FFF2-40B4-BE49-F238E27FC236}">
                      <a16:creationId xmlns:a16="http://schemas.microsoft.com/office/drawing/2014/main" id="{820DF45D-2353-2ED7-B536-7321B69807DA}"/>
                    </a:ext>
                  </a:extLst>
                </p:cNvPr>
                <p:cNvSpPr/>
                <p:nvPr/>
              </p:nvSpPr>
              <p:spPr>
                <a:xfrm rot="5400000">
                  <a:off x="8437421" y="8775589"/>
                  <a:ext cx="1276928" cy="53312"/>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4" name="正方形/長方形 1333">
                  <a:extLst>
                    <a:ext uri="{FF2B5EF4-FFF2-40B4-BE49-F238E27FC236}">
                      <a16:creationId xmlns:a16="http://schemas.microsoft.com/office/drawing/2014/main" id="{C5064432-BE89-294D-B5B5-E84682F33EFA}"/>
                    </a:ext>
                  </a:extLst>
                </p:cNvPr>
                <p:cNvSpPr/>
                <p:nvPr/>
              </p:nvSpPr>
              <p:spPr>
                <a:xfrm>
                  <a:off x="7745310" y="9408959"/>
                  <a:ext cx="1356079"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335" name="正方形/長方形 1334">
                  <a:extLst>
                    <a:ext uri="{FF2B5EF4-FFF2-40B4-BE49-F238E27FC236}">
                      <a16:creationId xmlns:a16="http://schemas.microsoft.com/office/drawing/2014/main" id="{FE5612E5-EFCB-4472-767B-1BBB8D8C6C5D}"/>
                    </a:ext>
                  </a:extLst>
                </p:cNvPr>
                <p:cNvSpPr/>
                <p:nvPr/>
              </p:nvSpPr>
              <p:spPr>
                <a:xfrm>
                  <a:off x="8067181" y="9231936"/>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6" name="正方形/長方形 1335">
                  <a:extLst>
                    <a:ext uri="{FF2B5EF4-FFF2-40B4-BE49-F238E27FC236}">
                      <a16:creationId xmlns:a16="http://schemas.microsoft.com/office/drawing/2014/main" id="{72A8880D-34DB-2A1F-BB86-90A27B5AC27B}"/>
                    </a:ext>
                  </a:extLst>
                </p:cNvPr>
                <p:cNvSpPr/>
                <p:nvPr/>
              </p:nvSpPr>
              <p:spPr>
                <a:xfrm rot="5400000">
                  <a:off x="7956792" y="9308242"/>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7" name="正方形/長方形 1336">
                  <a:extLst>
                    <a:ext uri="{FF2B5EF4-FFF2-40B4-BE49-F238E27FC236}">
                      <a16:creationId xmlns:a16="http://schemas.microsoft.com/office/drawing/2014/main" id="{6629B2A8-DFB7-AC28-0DDA-5F3C3102B1E5}"/>
                    </a:ext>
                  </a:extLst>
                </p:cNvPr>
                <p:cNvSpPr/>
                <p:nvPr/>
              </p:nvSpPr>
              <p:spPr>
                <a:xfrm rot="5400000">
                  <a:off x="8530673" y="9308243"/>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8" name="正方形/長方形 1337">
                  <a:extLst>
                    <a:ext uri="{FF2B5EF4-FFF2-40B4-BE49-F238E27FC236}">
                      <a16:creationId xmlns:a16="http://schemas.microsoft.com/office/drawing/2014/main" id="{0CE2B907-F5F9-AE6D-71B0-60C978B352DA}"/>
                    </a:ext>
                  </a:extLst>
                </p:cNvPr>
                <p:cNvSpPr/>
                <p:nvPr/>
              </p:nvSpPr>
              <p:spPr>
                <a:xfrm>
                  <a:off x="8064756" y="9424777"/>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sp>
            <p:nvSpPr>
              <p:cNvPr id="1316" name="楕円 1315">
                <a:extLst>
                  <a:ext uri="{FF2B5EF4-FFF2-40B4-BE49-F238E27FC236}">
                    <a16:creationId xmlns:a16="http://schemas.microsoft.com/office/drawing/2014/main" id="{46361380-6612-E64D-B07A-EAAFE65CF177}"/>
                  </a:ext>
                </a:extLst>
              </p:cNvPr>
              <p:cNvSpPr/>
              <p:nvPr/>
            </p:nvSpPr>
            <p:spPr>
              <a:xfrm>
                <a:off x="10164859" y="554941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900" b="1" dirty="0">
                    <a:latin typeface="Noto Sans JP" panose="020B0200000000000000" pitchFamily="50" charset="-128"/>
                    <a:ea typeface="Noto Sans JP" panose="020B0200000000000000" pitchFamily="50" charset="-128"/>
                  </a:rPr>
                  <a:t>敵</a:t>
                </a:r>
              </a:p>
            </p:txBody>
          </p:sp>
          <p:sp>
            <p:nvSpPr>
              <p:cNvPr id="1317" name="楕円 1316">
                <a:extLst>
                  <a:ext uri="{FF2B5EF4-FFF2-40B4-BE49-F238E27FC236}">
                    <a16:creationId xmlns:a16="http://schemas.microsoft.com/office/drawing/2014/main" id="{BC901C96-D062-55D0-59A9-13E4C98AFF4B}"/>
                  </a:ext>
                </a:extLst>
              </p:cNvPr>
              <p:cNvSpPr/>
              <p:nvPr/>
            </p:nvSpPr>
            <p:spPr>
              <a:xfrm>
                <a:off x="10799211" y="4781855"/>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18" name="楕円 1317">
                <a:extLst>
                  <a:ext uri="{FF2B5EF4-FFF2-40B4-BE49-F238E27FC236}">
                    <a16:creationId xmlns:a16="http://schemas.microsoft.com/office/drawing/2014/main" id="{29DE000A-25A9-BF72-50D1-F5A90B34F879}"/>
                  </a:ext>
                </a:extLst>
              </p:cNvPr>
              <p:cNvSpPr/>
              <p:nvPr/>
            </p:nvSpPr>
            <p:spPr>
              <a:xfrm>
                <a:off x="10858965" y="472207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19" name="矢印: 右 1318">
                <a:extLst>
                  <a:ext uri="{FF2B5EF4-FFF2-40B4-BE49-F238E27FC236}">
                    <a16:creationId xmlns:a16="http://schemas.microsoft.com/office/drawing/2014/main" id="{8407E101-160A-463A-7738-5A9A9BDAD68F}"/>
                  </a:ext>
                </a:extLst>
              </p:cNvPr>
              <p:cNvSpPr/>
              <p:nvPr/>
            </p:nvSpPr>
            <p:spPr>
              <a:xfrm rot="5400000">
                <a:off x="10971969" y="5007621"/>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20" name="楕円 1319">
                <a:extLst>
                  <a:ext uri="{FF2B5EF4-FFF2-40B4-BE49-F238E27FC236}">
                    <a16:creationId xmlns:a16="http://schemas.microsoft.com/office/drawing/2014/main" id="{6ED07D3E-F086-C02B-F411-2ECEBF6D493E}"/>
                  </a:ext>
                </a:extLst>
              </p:cNvPr>
              <p:cNvSpPr/>
              <p:nvPr/>
            </p:nvSpPr>
            <p:spPr>
              <a:xfrm>
                <a:off x="10799211" y="5137119"/>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21" name="楕円 1320">
                <a:extLst>
                  <a:ext uri="{FF2B5EF4-FFF2-40B4-BE49-F238E27FC236}">
                    <a16:creationId xmlns:a16="http://schemas.microsoft.com/office/drawing/2014/main" id="{0235F754-B6C7-879C-3156-F73F217B2099}"/>
                  </a:ext>
                </a:extLst>
              </p:cNvPr>
              <p:cNvSpPr/>
              <p:nvPr/>
            </p:nvSpPr>
            <p:spPr>
              <a:xfrm>
                <a:off x="10789909" y="5297714"/>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22" name="矢印: 右 1321">
                <a:extLst>
                  <a:ext uri="{FF2B5EF4-FFF2-40B4-BE49-F238E27FC236}">
                    <a16:creationId xmlns:a16="http://schemas.microsoft.com/office/drawing/2014/main" id="{0974F362-840E-425E-16C6-CE9E501003A6}"/>
                  </a:ext>
                </a:extLst>
              </p:cNvPr>
              <p:cNvSpPr/>
              <p:nvPr/>
            </p:nvSpPr>
            <p:spPr>
              <a:xfrm rot="7162276">
                <a:off x="10616383" y="5466584"/>
                <a:ext cx="221356" cy="114985"/>
              </a:xfrm>
              <a:prstGeom prst="rightArrow">
                <a:avLst>
                  <a:gd name="adj1" fmla="val 21880"/>
                  <a:gd name="adj2" fmla="val 56212"/>
                </a:avLst>
              </a:prstGeom>
              <a:solidFill>
                <a:srgbClr val="F6FF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23" name="テキスト ボックス 1322">
                <a:extLst>
                  <a:ext uri="{FF2B5EF4-FFF2-40B4-BE49-F238E27FC236}">
                    <a16:creationId xmlns:a16="http://schemas.microsoft.com/office/drawing/2014/main" id="{E9C9710E-65B0-AC62-4C00-2094BCEB3B7C}"/>
                  </a:ext>
                </a:extLst>
              </p:cNvPr>
              <p:cNvSpPr txBox="1"/>
              <p:nvPr/>
            </p:nvSpPr>
            <p:spPr>
              <a:xfrm>
                <a:off x="10703209" y="5434035"/>
                <a:ext cx="552220" cy="215444"/>
              </a:xfrm>
              <a:prstGeom prst="rect">
                <a:avLst/>
              </a:prstGeom>
              <a:noFill/>
            </p:spPr>
            <p:txBody>
              <a:bodyPr wrap="square" rtlCol="0">
                <a:spAutoFit/>
              </a:bodyPr>
              <a:lstStyle/>
              <a:p>
                <a:r>
                  <a:rPr kumimoji="1" lang="ja-JP" altLang="en-US" sz="800" b="1" dirty="0">
                    <a:solidFill>
                      <a:schemeClr val="bg1"/>
                    </a:solidFill>
                    <a:latin typeface="Noto Sans JP" panose="020B0200000000000000" pitchFamily="50" charset="-128"/>
                    <a:ea typeface="Noto Sans JP" panose="020B0200000000000000" pitchFamily="50" charset="-128"/>
                  </a:rPr>
                  <a:t>キック</a:t>
                </a:r>
              </a:p>
            </p:txBody>
          </p:sp>
          <p:sp>
            <p:nvSpPr>
              <p:cNvPr id="1341" name="楕円 1340">
                <a:extLst>
                  <a:ext uri="{FF2B5EF4-FFF2-40B4-BE49-F238E27FC236}">
                    <a16:creationId xmlns:a16="http://schemas.microsoft.com/office/drawing/2014/main" id="{7D84F9B8-170D-B085-D101-B08C9F2E3246}"/>
                  </a:ext>
                </a:extLst>
              </p:cNvPr>
              <p:cNvSpPr/>
              <p:nvPr/>
            </p:nvSpPr>
            <p:spPr>
              <a:xfrm>
                <a:off x="10146121" y="4784004"/>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42" name="楕円 1341">
                <a:extLst>
                  <a:ext uri="{FF2B5EF4-FFF2-40B4-BE49-F238E27FC236}">
                    <a16:creationId xmlns:a16="http://schemas.microsoft.com/office/drawing/2014/main" id="{60D2E7DA-AA60-A833-4C47-ECF597BF33BE}"/>
                  </a:ext>
                </a:extLst>
              </p:cNvPr>
              <p:cNvSpPr/>
              <p:nvPr/>
            </p:nvSpPr>
            <p:spPr>
              <a:xfrm>
                <a:off x="10205875" y="4724227"/>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44" name="矢印: 右 1343">
                <a:extLst>
                  <a:ext uri="{FF2B5EF4-FFF2-40B4-BE49-F238E27FC236}">
                    <a16:creationId xmlns:a16="http://schemas.microsoft.com/office/drawing/2014/main" id="{ECC26390-EEA6-B548-9173-070E1D784E49}"/>
                  </a:ext>
                </a:extLst>
              </p:cNvPr>
              <p:cNvSpPr/>
              <p:nvPr/>
            </p:nvSpPr>
            <p:spPr>
              <a:xfrm rot="5400000">
                <a:off x="9937588" y="5007622"/>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45" name="楕円 1344">
                <a:extLst>
                  <a:ext uri="{FF2B5EF4-FFF2-40B4-BE49-F238E27FC236}">
                    <a16:creationId xmlns:a16="http://schemas.microsoft.com/office/drawing/2014/main" id="{BBB88CC2-1AD9-85F8-EE9B-1B58D199E07F}"/>
                  </a:ext>
                </a:extLst>
              </p:cNvPr>
              <p:cNvSpPr/>
              <p:nvPr/>
            </p:nvSpPr>
            <p:spPr>
              <a:xfrm>
                <a:off x="10146121" y="5176478"/>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46" name="楕円 1345">
                <a:extLst>
                  <a:ext uri="{FF2B5EF4-FFF2-40B4-BE49-F238E27FC236}">
                    <a16:creationId xmlns:a16="http://schemas.microsoft.com/office/drawing/2014/main" id="{BB8E3280-5D82-68D9-97B2-BDCD581A3BC2}"/>
                  </a:ext>
                </a:extLst>
              </p:cNvPr>
              <p:cNvSpPr/>
              <p:nvPr/>
            </p:nvSpPr>
            <p:spPr>
              <a:xfrm>
                <a:off x="10292176" y="5158656"/>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
          <p:nvSpPr>
            <p:cNvPr id="1347" name="円弧 1346">
              <a:extLst>
                <a:ext uri="{FF2B5EF4-FFF2-40B4-BE49-F238E27FC236}">
                  <a16:creationId xmlns:a16="http://schemas.microsoft.com/office/drawing/2014/main" id="{7F29003A-E36A-0032-3337-15379D8F5B7B}"/>
                </a:ext>
              </a:extLst>
            </p:cNvPr>
            <p:cNvSpPr/>
            <p:nvPr/>
          </p:nvSpPr>
          <p:spPr>
            <a:xfrm rot="2020013">
              <a:off x="13677908" y="5237995"/>
              <a:ext cx="611162" cy="625525"/>
            </a:xfrm>
            <a:prstGeom prst="arc">
              <a:avLst>
                <a:gd name="adj1" fmla="val 16200000"/>
                <a:gd name="adj2" fmla="val 20753616"/>
              </a:avLst>
            </a:prstGeom>
            <a:ln w="34925">
              <a:solidFill>
                <a:srgbClr val="F6B540"/>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grpSp>
      <p:sp>
        <p:nvSpPr>
          <p:cNvPr id="1348" name="テキスト ボックス 1347">
            <a:extLst>
              <a:ext uri="{FF2B5EF4-FFF2-40B4-BE49-F238E27FC236}">
                <a16:creationId xmlns:a16="http://schemas.microsoft.com/office/drawing/2014/main" id="{D52B5491-3A3F-46A2-CAF0-363E751CB5BF}"/>
              </a:ext>
            </a:extLst>
          </p:cNvPr>
          <p:cNvSpPr txBox="1"/>
          <p:nvPr/>
        </p:nvSpPr>
        <p:spPr>
          <a:xfrm>
            <a:off x="7267853" y="4353551"/>
            <a:ext cx="7733820" cy="230832"/>
          </a:xfrm>
          <a:prstGeom prst="rect">
            <a:avLst/>
          </a:prstGeom>
          <a:noFill/>
        </p:spPr>
        <p:txBody>
          <a:bodyPr wrap="square" rtlCol="0">
            <a:spAutoFit/>
          </a:bodyPr>
          <a:lstStyle/>
          <a:p>
            <a:r>
              <a:rPr kumimoji="1" lang="ja-JP" altLang="en-US" sz="900" dirty="0">
                <a:latin typeface="Noto Sans JP" panose="020B0200000000000000" pitchFamily="50" charset="-128"/>
                <a:ea typeface="Noto Sans JP" panose="020B0200000000000000" pitchFamily="50" charset="-128"/>
              </a:rPr>
              <a:t>　私たちのロボットは、ドリブラー・キッカーを</a:t>
            </a:r>
            <a:r>
              <a:rPr kumimoji="1" lang="ja-JP" altLang="en-US" sz="900" b="1" dirty="0">
                <a:solidFill>
                  <a:srgbClr val="073849"/>
                </a:solidFill>
                <a:latin typeface="Noto Sans JP" panose="020B0200000000000000" pitchFamily="50" charset="-128"/>
                <a:ea typeface="Noto Sans JP" panose="020B0200000000000000" pitchFamily="50" charset="-128"/>
              </a:rPr>
              <a:t>前後に搭載</a:t>
            </a:r>
            <a:r>
              <a:rPr kumimoji="1" lang="ja-JP" altLang="en-US" sz="900" dirty="0">
                <a:latin typeface="Noto Sans JP" panose="020B0200000000000000" pitchFamily="50" charset="-128"/>
                <a:ea typeface="Noto Sans JP" panose="020B0200000000000000" pitchFamily="50" charset="-128"/>
              </a:rPr>
              <a:t>しており、この</a:t>
            </a:r>
            <a:r>
              <a:rPr kumimoji="1" lang="en-US" altLang="ja-JP" sz="900" dirty="0">
                <a:latin typeface="Noto Sans JP" panose="020B0200000000000000" pitchFamily="50" charset="-128"/>
                <a:ea typeface="Noto Sans JP" panose="020B0200000000000000" pitchFamily="50" charset="-128"/>
              </a:rPr>
              <a:t>2</a:t>
            </a:r>
            <a:r>
              <a:rPr kumimoji="1" lang="ja-JP" altLang="en-US" sz="900" dirty="0">
                <a:latin typeface="Noto Sans JP" panose="020B0200000000000000" pitchFamily="50" charset="-128"/>
                <a:ea typeface="Noto Sans JP" panose="020B0200000000000000" pitchFamily="50" charset="-128"/>
              </a:rPr>
              <a:t>つを有効活用して試合を有利に進めていきます。</a:t>
            </a:r>
          </a:p>
        </p:txBody>
      </p:sp>
      <p:grpSp>
        <p:nvGrpSpPr>
          <p:cNvPr id="48" name="グループ化 47">
            <a:extLst>
              <a:ext uri="{FF2B5EF4-FFF2-40B4-BE49-F238E27FC236}">
                <a16:creationId xmlns:a16="http://schemas.microsoft.com/office/drawing/2014/main" id="{9117FC65-AF02-DA60-4F0B-6F6F8E12B347}"/>
              </a:ext>
            </a:extLst>
          </p:cNvPr>
          <p:cNvGrpSpPr/>
          <p:nvPr/>
        </p:nvGrpSpPr>
        <p:grpSpPr>
          <a:xfrm>
            <a:off x="3505166" y="3304667"/>
            <a:ext cx="3694699" cy="1979827"/>
            <a:chOff x="3449122" y="3305287"/>
            <a:chExt cx="3694699" cy="1979827"/>
          </a:xfrm>
        </p:grpSpPr>
        <p:sp>
          <p:nvSpPr>
            <p:cNvPr id="1054" name="テキスト ボックス 1053">
              <a:extLst>
                <a:ext uri="{FF2B5EF4-FFF2-40B4-BE49-F238E27FC236}">
                  <a16:creationId xmlns:a16="http://schemas.microsoft.com/office/drawing/2014/main" id="{79F4AE94-7BD3-A716-DF75-5CB0E66C32C7}"/>
                </a:ext>
              </a:extLst>
            </p:cNvPr>
            <p:cNvSpPr txBox="1"/>
            <p:nvPr/>
          </p:nvSpPr>
          <p:spPr>
            <a:xfrm>
              <a:off x="3449122" y="3305287"/>
              <a:ext cx="1815027"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②</a:t>
              </a:r>
              <a:r>
                <a:rPr kumimoji="1" lang="en-US" altLang="ja-JP" sz="1400" b="1" dirty="0">
                  <a:solidFill>
                    <a:srgbClr val="073849"/>
                  </a:solidFill>
                  <a:latin typeface="Noto Sans JP" panose="020B0200000000000000" pitchFamily="50" charset="-128"/>
                  <a:ea typeface="Noto Sans JP" panose="020B0200000000000000" pitchFamily="50" charset="-128"/>
                </a:rPr>
                <a:t>UI</a:t>
              </a:r>
              <a:r>
                <a:rPr kumimoji="1" lang="ja-JP" altLang="en-US" sz="1400" b="1" dirty="0">
                  <a:solidFill>
                    <a:srgbClr val="073849"/>
                  </a:solidFill>
                  <a:latin typeface="Noto Sans JP" panose="020B0200000000000000" pitchFamily="50" charset="-128"/>
                  <a:ea typeface="Noto Sans JP" panose="020B0200000000000000" pitchFamily="50" charset="-128"/>
                </a:rPr>
                <a:t>モジュール基板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6" name="テキスト ボックス 1055">
              <a:extLst>
                <a:ext uri="{FF2B5EF4-FFF2-40B4-BE49-F238E27FC236}">
                  <a16:creationId xmlns:a16="http://schemas.microsoft.com/office/drawing/2014/main" id="{BDCD973A-322F-701C-F0D2-E0EB91593012}"/>
                </a:ext>
              </a:extLst>
            </p:cNvPr>
            <p:cNvSpPr txBox="1"/>
            <p:nvPr/>
          </p:nvSpPr>
          <p:spPr>
            <a:xfrm>
              <a:off x="5197219" y="3331012"/>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SPI</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7" name="テキスト ボックス 1056">
              <a:extLst>
                <a:ext uri="{FF2B5EF4-FFF2-40B4-BE49-F238E27FC236}">
                  <a16:creationId xmlns:a16="http://schemas.microsoft.com/office/drawing/2014/main" id="{272226E6-A3E1-D2D3-EB2F-9CD0131C8B63}"/>
                </a:ext>
              </a:extLst>
            </p:cNvPr>
            <p:cNvSpPr txBox="1"/>
            <p:nvPr/>
          </p:nvSpPr>
          <p:spPr>
            <a:xfrm>
              <a:off x="3563382" y="3565211"/>
              <a:ext cx="3577065"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ディスプレイ</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MSP2807 </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b="1" dirty="0">
                  <a:solidFill>
                    <a:srgbClr val="073849"/>
                  </a:solidFill>
                  <a:latin typeface="Noto Sans JP" panose="020B0200000000000000" pitchFamily="50" charset="-128"/>
                  <a:ea typeface="Noto Sans JP" panose="020B0200000000000000" pitchFamily="50" charset="-128"/>
                </a:rPr>
                <a:t> </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フルカラー</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LED : </a:t>
              </a:r>
              <a:r>
                <a:rPr kumimoji="1" lang="en-US" altLang="ja-JP" sz="900" b="1" dirty="0">
                  <a:solidFill>
                    <a:srgbClr val="073849"/>
                  </a:solidFill>
                  <a:latin typeface="Noto Sans JP" panose="020B0200000000000000" pitchFamily="50" charset="-128"/>
                  <a:ea typeface="Noto Sans JP" panose="020B0200000000000000" pitchFamily="50" charset="-128"/>
                </a:rPr>
                <a:t>WS2812C-2020 x64</a:t>
              </a:r>
            </a:p>
          </p:txBody>
        </p:sp>
        <p:sp>
          <p:nvSpPr>
            <p:cNvPr id="1058" name="テキスト ボックス 1057">
              <a:extLst>
                <a:ext uri="{FF2B5EF4-FFF2-40B4-BE49-F238E27FC236}">
                  <a16:creationId xmlns:a16="http://schemas.microsoft.com/office/drawing/2014/main" id="{2A661305-3AC3-5BBA-6F15-E12F2DAB49C6}"/>
                </a:ext>
              </a:extLst>
            </p:cNvPr>
            <p:cNvSpPr txBox="1"/>
            <p:nvPr/>
          </p:nvSpPr>
          <p:spPr>
            <a:xfrm>
              <a:off x="3467280" y="3789768"/>
              <a:ext cx="3676541" cy="1495346"/>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ディスプレイには、メインマイコンが保持している</a:t>
              </a:r>
              <a:r>
                <a:rPr kumimoji="1" lang="ja-JP" altLang="en-US" sz="800" b="1" dirty="0">
                  <a:solidFill>
                    <a:srgbClr val="073849"/>
                  </a:solidFill>
                  <a:latin typeface="Noto Sans JP" panose="020B0200000000000000" pitchFamily="50" charset="-128"/>
                  <a:ea typeface="Noto Sans JP" panose="020B0200000000000000" pitchFamily="50" charset="-128"/>
                </a:rPr>
                <a:t>センサーの値の表示やモード切替を行う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ために、フルカラータッチディスプレイである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MSP2807</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を採用しており、</a:t>
              </a:r>
              <a:r>
                <a:rPr kumimoji="1" lang="ja-JP" altLang="en-US" sz="800" b="1" dirty="0">
                  <a:solidFill>
                    <a:srgbClr val="073849"/>
                  </a:solidFill>
                  <a:latin typeface="Noto Sans JP" panose="020B0200000000000000" pitchFamily="50" charset="-128"/>
                  <a:ea typeface="Noto Sans JP" panose="020B0200000000000000" pitchFamily="50" charset="-128"/>
                </a:rPr>
                <a:t>ロボットをパソコンに接続することなく</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センサーの値を確認することができます。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また、基板端に円形にフルカラー</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LED</a:t>
              </a: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である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WS2812B-2020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を搭載しており、</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ボールやゴールの角度、ラインセンサー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の反応位置などを</a:t>
              </a:r>
              <a:r>
                <a:rPr kumimoji="1" lang="ja-JP" altLang="en-US" sz="800" b="1" dirty="0">
                  <a:solidFill>
                    <a:srgbClr val="073849"/>
                  </a:solidFill>
                  <a:latin typeface="Noto Sans JP" panose="020B0200000000000000" pitchFamily="50" charset="-128"/>
                  <a:ea typeface="Noto Sans JP" panose="020B0200000000000000" pitchFamily="50" charset="-128"/>
                </a:rPr>
                <a:t>より視覚的に表示</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この基板を搭載することで、</a:t>
              </a:r>
              <a:r>
                <a:rPr kumimoji="1" lang="ja-JP" altLang="en-US" sz="800" b="1" dirty="0">
                  <a:solidFill>
                    <a:srgbClr val="073849"/>
                  </a:solidFill>
                  <a:latin typeface="Noto Sans JP" panose="020B0200000000000000" pitchFamily="50" charset="-128"/>
                  <a:ea typeface="Noto Sans JP" panose="020B0200000000000000" pitchFamily="50" charset="-128"/>
                </a:rPr>
                <a:t>ロボットの</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デバッグ性が飛躍的に向上</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しました。</a:t>
              </a:r>
            </a:p>
          </p:txBody>
        </p:sp>
        <p:sp>
          <p:nvSpPr>
            <p:cNvPr id="1060" name="正方形/長方形 1059">
              <a:extLst>
                <a:ext uri="{FF2B5EF4-FFF2-40B4-BE49-F238E27FC236}">
                  <a16:creationId xmlns:a16="http://schemas.microsoft.com/office/drawing/2014/main" id="{319924B8-436A-9A2D-7A3B-8549ED70CC0F}"/>
                </a:ext>
              </a:extLst>
            </p:cNvPr>
            <p:cNvSpPr/>
            <p:nvPr/>
          </p:nvSpPr>
          <p:spPr>
            <a:xfrm>
              <a:off x="5562382" y="4283535"/>
              <a:ext cx="1521957" cy="9628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モジュール写真</a:t>
              </a:r>
            </a:p>
          </p:txBody>
        </p:sp>
      </p:grpSp>
      <p:grpSp>
        <p:nvGrpSpPr>
          <p:cNvPr id="60" name="グループ化 59">
            <a:extLst>
              <a:ext uri="{FF2B5EF4-FFF2-40B4-BE49-F238E27FC236}">
                <a16:creationId xmlns:a16="http://schemas.microsoft.com/office/drawing/2014/main" id="{EF56DA9A-7FF5-05DD-90C3-1C1840881C6D}"/>
              </a:ext>
            </a:extLst>
          </p:cNvPr>
          <p:cNvGrpSpPr/>
          <p:nvPr/>
        </p:nvGrpSpPr>
        <p:grpSpPr>
          <a:xfrm>
            <a:off x="3733070" y="8241440"/>
            <a:ext cx="3494051" cy="2345876"/>
            <a:chOff x="3658592" y="8241440"/>
            <a:chExt cx="3494051" cy="2345876"/>
          </a:xfrm>
        </p:grpSpPr>
        <p:sp>
          <p:nvSpPr>
            <p:cNvPr id="1061" name="テキスト ボックス 1060">
              <a:extLst>
                <a:ext uri="{FF2B5EF4-FFF2-40B4-BE49-F238E27FC236}">
                  <a16:creationId xmlns:a16="http://schemas.microsoft.com/office/drawing/2014/main" id="{AF815527-E78D-601D-060A-F250B1C678EB}"/>
                </a:ext>
              </a:extLst>
            </p:cNvPr>
            <p:cNvSpPr txBox="1"/>
            <p:nvPr/>
          </p:nvSpPr>
          <p:spPr>
            <a:xfrm>
              <a:off x="3658592" y="8244952"/>
              <a:ext cx="2907052" cy="276999"/>
            </a:xfrm>
            <a:prstGeom prst="rect">
              <a:avLst/>
            </a:prstGeom>
            <a:noFill/>
          </p:spPr>
          <p:txBody>
            <a:bodyPr wrap="square" rtlCol="0">
              <a:spAutoFit/>
            </a:bodyPr>
            <a:lstStyle/>
            <a:p>
              <a:r>
                <a:rPr kumimoji="1" lang="ja-JP" altLang="en-US" sz="1200" b="1" dirty="0">
                  <a:solidFill>
                    <a:srgbClr val="073849"/>
                  </a:solidFill>
                  <a:latin typeface="Noto Sans JP" panose="020B0200000000000000" pitchFamily="50" charset="-128"/>
                  <a:ea typeface="Noto Sans JP" panose="020B0200000000000000" pitchFamily="50" charset="-128"/>
                </a:rPr>
                <a:t>⑦モータードライバ</a:t>
              </a:r>
              <a:r>
                <a:rPr kumimoji="1" lang="ja-JP" altLang="en-US" sz="1050" b="1" dirty="0">
                  <a:solidFill>
                    <a:srgbClr val="073849"/>
                  </a:solidFill>
                  <a:latin typeface="Noto Sans JP" panose="020B0200000000000000" pitchFamily="50" charset="-128"/>
                  <a:ea typeface="Noto Sans JP" panose="020B0200000000000000" pitchFamily="50" charset="-128"/>
                </a:rPr>
                <a:t>モジュール</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3" name="テキスト ボックス 1062">
              <a:extLst>
                <a:ext uri="{FF2B5EF4-FFF2-40B4-BE49-F238E27FC236}">
                  <a16:creationId xmlns:a16="http://schemas.microsoft.com/office/drawing/2014/main" id="{926E29C6-A384-E3CD-E5CB-2978AEE02F6E}"/>
                </a:ext>
              </a:extLst>
            </p:cNvPr>
            <p:cNvSpPr txBox="1"/>
            <p:nvPr/>
          </p:nvSpPr>
          <p:spPr>
            <a:xfrm>
              <a:off x="6501131" y="8241440"/>
              <a:ext cx="651512"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4" name="テキスト ボックス 1063">
              <a:extLst>
                <a:ext uri="{FF2B5EF4-FFF2-40B4-BE49-F238E27FC236}">
                  <a16:creationId xmlns:a16="http://schemas.microsoft.com/office/drawing/2014/main" id="{FAD3FCDA-1749-E9F1-00CB-D5F8B4A83D1B}"/>
                </a:ext>
              </a:extLst>
            </p:cNvPr>
            <p:cNvSpPr txBox="1"/>
            <p:nvPr/>
          </p:nvSpPr>
          <p:spPr>
            <a:xfrm>
              <a:off x="3887622" y="8437567"/>
              <a:ext cx="2164346"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IG22 19:1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x4</a:t>
              </a:r>
            </a:p>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モータードライバ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TB67H450FNG</a:t>
              </a:r>
              <a:r>
                <a:rPr kumimoji="1" lang="en-US" altLang="ja-JP" sz="7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x4</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5" name="テキスト ボックス 1064">
              <a:extLst>
                <a:ext uri="{FF2B5EF4-FFF2-40B4-BE49-F238E27FC236}">
                  <a16:creationId xmlns:a16="http://schemas.microsoft.com/office/drawing/2014/main" id="{99FFD962-CE3E-A55C-69F5-F0C764AE9802}"/>
                </a:ext>
              </a:extLst>
            </p:cNvPr>
            <p:cNvSpPr txBox="1"/>
            <p:nvPr/>
          </p:nvSpPr>
          <p:spPr>
            <a:xfrm>
              <a:off x="3731533" y="8770838"/>
              <a:ext cx="3404807" cy="1751826"/>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モーターには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IG22 19:1</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を採用しています。現在は在庫がなく高価なものとなっていますが、以前は</a:t>
              </a:r>
              <a:r>
                <a:rPr kumimoji="1" lang="ja-JP" altLang="en-US" sz="800" b="1" dirty="0">
                  <a:solidFill>
                    <a:srgbClr val="073849"/>
                  </a:solidFill>
                  <a:latin typeface="Noto Sans JP" panose="020B0200000000000000" pitchFamily="50" charset="-128"/>
                  <a:ea typeface="Noto Sans JP" panose="020B0200000000000000" pitchFamily="50" charset="-128"/>
                </a:rPr>
                <a:t>入手性が高く低価格であり</a:t>
              </a:r>
              <a:r>
                <a:rPr kumimoji="1" lang="ja-JP" altLang="en-US" sz="800" dirty="0">
                  <a:solidFill>
                    <a:srgbClr val="073849"/>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自チームの在庫が多かったため採用しています。また、モータードライバには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TB67H450FNG</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を採用しています。オープンリーグのロボットは部品を直径</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18cm</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に収めないといけないため、基板サイズの制約を考慮し、</a:t>
              </a:r>
              <a:r>
                <a:rPr kumimoji="1" lang="ja-JP" altLang="en-US" sz="800" b="1" dirty="0">
                  <a:solidFill>
                    <a:srgbClr val="073849"/>
                  </a:solidFill>
                  <a:latin typeface="Noto Sans JP" panose="020B0200000000000000" pitchFamily="50" charset="-128"/>
                  <a:ea typeface="Noto Sans JP" panose="020B0200000000000000" pitchFamily="50" charset="-128"/>
                </a:rPr>
                <a:t>部品サイズが小さく、流すことのできる電流が大きい</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このドライバを採用しました。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また、ドリブラーに用いている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の制御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(ESC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を使用</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も管理して</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おり、</a:t>
              </a:r>
              <a:r>
                <a:rPr kumimoji="1" lang="ja-JP" altLang="en-US" sz="800" b="1" dirty="0">
                  <a:solidFill>
                    <a:srgbClr val="073849"/>
                  </a:solidFill>
                  <a:latin typeface="Noto Sans JP" panose="020B0200000000000000" pitchFamily="50" charset="-128"/>
                  <a:ea typeface="Noto Sans JP" panose="020B0200000000000000" pitchFamily="50" charset="-128"/>
                </a:rPr>
                <a:t>駆動系をこのモジュール</a:t>
              </a:r>
              <a:r>
                <a:rPr kumimoji="1" lang="en-US" altLang="ja-JP" sz="800" b="1" dirty="0">
                  <a:solidFill>
                    <a:srgbClr val="073849"/>
                  </a:solidFill>
                  <a:latin typeface="Noto Sans JP" panose="020B0200000000000000" pitchFamily="50" charset="-128"/>
                  <a:ea typeface="Noto Sans JP" panose="020B0200000000000000" pitchFamily="50" charset="-128"/>
                </a:rPr>
                <a:t>1</a:t>
              </a:r>
              <a:r>
                <a:rPr kumimoji="1" lang="ja-JP" altLang="en-US" sz="800" b="1" dirty="0">
                  <a:solidFill>
                    <a:srgbClr val="073849"/>
                  </a:solidFill>
                  <a:latin typeface="Noto Sans JP" panose="020B0200000000000000" pitchFamily="50" charset="-128"/>
                  <a:ea typeface="Noto Sans JP" panose="020B0200000000000000" pitchFamily="50" charset="-128"/>
                </a:rPr>
                <a:t>つで</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管理できるようになっている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ロボットのメンテナンス性も向上</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するような設計にしました。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7" name="正方形/長方形 1066">
              <a:extLst>
                <a:ext uri="{FF2B5EF4-FFF2-40B4-BE49-F238E27FC236}">
                  <a16:creationId xmlns:a16="http://schemas.microsoft.com/office/drawing/2014/main" id="{86403980-B9D2-BD6F-8E0C-8F249E15F92B}"/>
                </a:ext>
              </a:extLst>
            </p:cNvPr>
            <p:cNvSpPr/>
            <p:nvPr/>
          </p:nvSpPr>
          <p:spPr>
            <a:xfrm>
              <a:off x="5615918" y="9618069"/>
              <a:ext cx="1429373" cy="96924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ユニット</a:t>
              </a:r>
              <a:endParaRPr kumimoji="1" lang="en-US" altLang="ja-JP" sz="1100" dirty="0"/>
            </a:p>
            <a:p>
              <a:pPr algn="ctr"/>
              <a:r>
                <a:rPr kumimoji="1" lang="ja-JP" altLang="en-US" sz="1100" dirty="0"/>
                <a:t>写真</a:t>
              </a:r>
            </a:p>
          </p:txBody>
        </p:sp>
        <p:sp>
          <p:nvSpPr>
            <p:cNvPr id="4" name="テキスト ボックス 3">
              <a:extLst>
                <a:ext uri="{FF2B5EF4-FFF2-40B4-BE49-F238E27FC236}">
                  <a16:creationId xmlns:a16="http://schemas.microsoft.com/office/drawing/2014/main" id="{8027B230-2945-1E68-498B-9AF1C2993872}"/>
                </a:ext>
              </a:extLst>
            </p:cNvPr>
            <p:cNvSpPr txBox="1"/>
            <p:nvPr/>
          </p:nvSpPr>
          <p:spPr>
            <a:xfrm>
              <a:off x="5885786" y="8241441"/>
              <a:ext cx="593407" cy="243677"/>
            </a:xfrm>
            <a:prstGeom prst="rect">
              <a:avLst/>
            </a:prstGeom>
            <a:solidFill>
              <a:srgbClr val="FFD889"/>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モーターを</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回転・停止</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sp>
        <p:nvSpPr>
          <p:cNvPr id="1356" name="正方形/長方形 1355">
            <a:extLst>
              <a:ext uri="{FF2B5EF4-FFF2-40B4-BE49-F238E27FC236}">
                <a16:creationId xmlns:a16="http://schemas.microsoft.com/office/drawing/2014/main" id="{B15337A6-D9C7-AC8C-BCB5-9124103BBACA}"/>
              </a:ext>
            </a:extLst>
          </p:cNvPr>
          <p:cNvSpPr/>
          <p:nvPr/>
        </p:nvSpPr>
        <p:spPr>
          <a:xfrm>
            <a:off x="7471211" y="2767463"/>
            <a:ext cx="1521957" cy="9359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モジュール写真</a:t>
            </a:r>
          </a:p>
        </p:txBody>
      </p:sp>
      <p:sp>
        <p:nvSpPr>
          <p:cNvPr id="1357" name="テキスト ボックス 1356">
            <a:extLst>
              <a:ext uri="{FF2B5EF4-FFF2-40B4-BE49-F238E27FC236}">
                <a16:creationId xmlns:a16="http://schemas.microsoft.com/office/drawing/2014/main" id="{3C064B6D-020E-AB5F-E366-8666525A7505}"/>
              </a:ext>
            </a:extLst>
          </p:cNvPr>
          <p:cNvSpPr txBox="1"/>
          <p:nvPr/>
        </p:nvSpPr>
        <p:spPr>
          <a:xfrm>
            <a:off x="7430838" y="3721275"/>
            <a:ext cx="1602701" cy="323165"/>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統合電源基板の実物</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マイコンには</a:t>
            </a:r>
            <a:r>
              <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rPr>
              <a:t>RP2040</a:t>
            </a: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を使用。</a:t>
            </a:r>
            <a:endPar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60" name="正方形/長方形 1359">
            <a:extLst>
              <a:ext uri="{FF2B5EF4-FFF2-40B4-BE49-F238E27FC236}">
                <a16:creationId xmlns:a16="http://schemas.microsoft.com/office/drawing/2014/main" id="{9E50BB6A-7C39-DB48-6BF3-5AD4F6282361}"/>
              </a:ext>
            </a:extLst>
          </p:cNvPr>
          <p:cNvSpPr/>
          <p:nvPr/>
        </p:nvSpPr>
        <p:spPr>
          <a:xfrm>
            <a:off x="9322828" y="2767463"/>
            <a:ext cx="1521957" cy="9359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モジュール写真</a:t>
            </a:r>
          </a:p>
        </p:txBody>
      </p:sp>
      <p:sp>
        <p:nvSpPr>
          <p:cNvPr id="1361" name="テキスト ボックス 1360">
            <a:extLst>
              <a:ext uri="{FF2B5EF4-FFF2-40B4-BE49-F238E27FC236}">
                <a16:creationId xmlns:a16="http://schemas.microsoft.com/office/drawing/2014/main" id="{EF048A3B-B0A1-F96F-7B25-556C13546D08}"/>
              </a:ext>
            </a:extLst>
          </p:cNvPr>
          <p:cNvSpPr txBox="1"/>
          <p:nvPr/>
        </p:nvSpPr>
        <p:spPr>
          <a:xfrm>
            <a:off x="9089979" y="3721275"/>
            <a:ext cx="1987656" cy="312650"/>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2 2</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段階スイッチ機能の回路図</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実際に使用している回路の簡易版を示しています。</a:t>
            </a:r>
            <a:endPar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cxnSp>
        <p:nvCxnSpPr>
          <p:cNvPr id="1363" name="直線コネクタ 1362">
            <a:extLst>
              <a:ext uri="{FF2B5EF4-FFF2-40B4-BE49-F238E27FC236}">
                <a16:creationId xmlns:a16="http://schemas.microsoft.com/office/drawing/2014/main" id="{C3B6150D-1238-D513-AD53-C9C0C3C87259}"/>
              </a:ext>
            </a:extLst>
          </p:cNvPr>
          <p:cNvCxnSpPr/>
          <p:nvPr/>
        </p:nvCxnSpPr>
        <p:spPr>
          <a:xfrm>
            <a:off x="7337386" y="1582071"/>
            <a:ext cx="2017389"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1364" name="直線コネクタ 1363">
            <a:extLst>
              <a:ext uri="{FF2B5EF4-FFF2-40B4-BE49-F238E27FC236}">
                <a16:creationId xmlns:a16="http://schemas.microsoft.com/office/drawing/2014/main" id="{F53B6B90-FFD7-EA2B-F302-2BCAFB44E50F}"/>
              </a:ext>
            </a:extLst>
          </p:cNvPr>
          <p:cNvCxnSpPr>
            <a:cxnSpLocks/>
          </p:cNvCxnSpPr>
          <p:nvPr/>
        </p:nvCxnSpPr>
        <p:spPr>
          <a:xfrm>
            <a:off x="11003017" y="1582071"/>
            <a:ext cx="2832529"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1366" name="直線コネクタ 1365">
            <a:extLst>
              <a:ext uri="{FF2B5EF4-FFF2-40B4-BE49-F238E27FC236}">
                <a16:creationId xmlns:a16="http://schemas.microsoft.com/office/drawing/2014/main" id="{6B0182A4-2814-2A87-09CB-EEBE193179DF}"/>
              </a:ext>
            </a:extLst>
          </p:cNvPr>
          <p:cNvCxnSpPr>
            <a:cxnSpLocks/>
          </p:cNvCxnSpPr>
          <p:nvPr/>
        </p:nvCxnSpPr>
        <p:spPr>
          <a:xfrm>
            <a:off x="7362786" y="4335422"/>
            <a:ext cx="3913762"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1368" name="直線コネクタ 1367">
            <a:extLst>
              <a:ext uri="{FF2B5EF4-FFF2-40B4-BE49-F238E27FC236}">
                <a16:creationId xmlns:a16="http://schemas.microsoft.com/office/drawing/2014/main" id="{AE581F0F-75C6-7F2F-706E-571970344E17}"/>
              </a:ext>
            </a:extLst>
          </p:cNvPr>
          <p:cNvCxnSpPr>
            <a:cxnSpLocks/>
          </p:cNvCxnSpPr>
          <p:nvPr/>
        </p:nvCxnSpPr>
        <p:spPr>
          <a:xfrm>
            <a:off x="7362786" y="6809424"/>
            <a:ext cx="2328098"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sp>
        <p:nvSpPr>
          <p:cNvPr id="1370" name="テキスト ボックス 1369">
            <a:extLst>
              <a:ext uri="{FF2B5EF4-FFF2-40B4-BE49-F238E27FC236}">
                <a16:creationId xmlns:a16="http://schemas.microsoft.com/office/drawing/2014/main" id="{A9974EA3-4796-684C-D15A-A4344A1D1D61}"/>
              </a:ext>
            </a:extLst>
          </p:cNvPr>
          <p:cNvSpPr txBox="1"/>
          <p:nvPr/>
        </p:nvSpPr>
        <p:spPr>
          <a:xfrm>
            <a:off x="3727179" y="1302339"/>
            <a:ext cx="3408477" cy="1620252"/>
          </a:xfrm>
          <a:prstGeom prst="rect">
            <a:avLst/>
          </a:prstGeom>
          <a:noFill/>
        </p:spPr>
        <p:txBody>
          <a:bodyPr wrap="square" rtlCol="0">
            <a:spAutoFit/>
          </a:bodyPr>
          <a:lstStyle/>
          <a:p>
            <a:pPr>
              <a:lnSpc>
                <a:spcPts val="1200"/>
              </a:lnSpc>
            </a:pPr>
            <a:r>
              <a:rPr kumimoji="1" lang="ja-JP" altLang="en-US" sz="900" dirty="0">
                <a:latin typeface="Noto Sans JP" panose="020B0200000000000000" pitchFamily="50" charset="-128"/>
                <a:ea typeface="Noto Sans JP" panose="020B0200000000000000" pitchFamily="50" charset="-128"/>
              </a:rPr>
              <a:t>　私たちは、</a:t>
            </a:r>
            <a:r>
              <a:rPr kumimoji="1" lang="en-US" altLang="ja-JP" sz="900" dirty="0">
                <a:latin typeface="Noto Sans JP" panose="020B0200000000000000" pitchFamily="50" charset="-128"/>
                <a:ea typeface="Noto Sans JP" panose="020B0200000000000000" pitchFamily="50" charset="-128"/>
              </a:rPr>
              <a:t>RCJ</a:t>
            </a:r>
            <a:r>
              <a:rPr kumimoji="1" lang="ja-JP" altLang="en-US" sz="900" dirty="0">
                <a:latin typeface="Noto Sans JP" panose="020B0200000000000000" pitchFamily="50" charset="-128"/>
                <a:ea typeface="Noto Sans JP" panose="020B0200000000000000" pitchFamily="50" charset="-128"/>
              </a:rPr>
              <a:t>に参加する上で、</a:t>
            </a:r>
            <a:r>
              <a:rPr kumimoji="1" lang="ja-JP" altLang="en-US" sz="900" b="1" dirty="0">
                <a:solidFill>
                  <a:srgbClr val="073849"/>
                </a:solidFill>
                <a:latin typeface="Noto Sans JP" panose="020B0200000000000000" pitchFamily="50" charset="-128"/>
                <a:ea typeface="Noto Sans JP" panose="020B0200000000000000" pitchFamily="50" charset="-128"/>
              </a:rPr>
              <a:t>技術の共有をすることは</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必要不可欠だと考えています</a:t>
            </a:r>
            <a:r>
              <a:rPr kumimoji="1" lang="ja-JP" altLang="en-US" sz="900" dirty="0">
                <a:latin typeface="Noto Sans JP" panose="020B0200000000000000" pitchFamily="50" charset="-128"/>
                <a:ea typeface="Noto Sans JP" panose="020B0200000000000000" pitchFamily="50" charset="-128"/>
              </a:rPr>
              <a:t>。そのため、</a:t>
            </a:r>
            <a:r>
              <a:rPr kumimoji="1" lang="en-US" altLang="ja-JP" sz="900" dirty="0">
                <a:latin typeface="Noto Sans JP" panose="020B0200000000000000" pitchFamily="50" charset="-128"/>
                <a:ea typeface="Noto Sans JP" panose="020B0200000000000000" pitchFamily="50" charset="-128"/>
              </a:rPr>
              <a:t>SNS</a:t>
            </a:r>
            <a:r>
              <a:rPr kumimoji="1" lang="ja-JP" altLang="en-US" sz="900" dirty="0">
                <a:latin typeface="Noto Sans JP" panose="020B0200000000000000" pitchFamily="50" charset="-128"/>
                <a:ea typeface="Noto Sans JP" panose="020B0200000000000000" pitchFamily="50" charset="-128"/>
              </a:rPr>
              <a:t>やチームの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ブログを通して、様々な技術や情報を身に付けると同時に、</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私たちが学んだ技術や発見した</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ことの発信、製作した部品の紹介</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など</a:t>
            </a:r>
            <a:r>
              <a:rPr kumimoji="1" lang="ja-JP" altLang="en-US" sz="900" dirty="0">
                <a:latin typeface="Noto Sans JP" panose="020B0200000000000000" pitchFamily="50" charset="-128"/>
                <a:ea typeface="Noto Sans JP" panose="020B0200000000000000" pitchFamily="50" charset="-128"/>
              </a:rPr>
              <a:t>も行っています。</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右の</a:t>
            </a:r>
            <a:r>
              <a:rPr kumimoji="1" lang="en-US" altLang="ja-JP" sz="900" dirty="0">
                <a:latin typeface="Noto Sans JP" panose="020B0200000000000000" pitchFamily="50" charset="-128"/>
                <a:ea typeface="Noto Sans JP" panose="020B0200000000000000" pitchFamily="50" charset="-128"/>
              </a:rPr>
              <a:t>QR</a:t>
            </a:r>
            <a:r>
              <a:rPr kumimoji="1" lang="ja-JP" altLang="en-US" sz="900" dirty="0">
                <a:latin typeface="Noto Sans JP" panose="020B0200000000000000" pitchFamily="50" charset="-128"/>
                <a:ea typeface="Noto Sans JP" panose="020B0200000000000000" pitchFamily="50" charset="-128"/>
              </a:rPr>
              <a:t>コードより、チームの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en-US" altLang="ja-JP" sz="900" dirty="0">
                <a:latin typeface="Noto Sans JP" panose="020B0200000000000000" pitchFamily="50" charset="-128"/>
                <a:ea typeface="Noto Sans JP" panose="020B0200000000000000" pitchFamily="50" charset="-128"/>
              </a:rPr>
              <a:t>X</a:t>
            </a:r>
            <a:r>
              <a:rPr kumimoji="1" lang="ja-JP" altLang="en-US" sz="900" dirty="0">
                <a:latin typeface="Noto Sans JP" panose="020B0200000000000000" pitchFamily="50" charset="-128"/>
                <a:ea typeface="Noto Sans JP" panose="020B0200000000000000" pitchFamily="50" charset="-128"/>
              </a:rPr>
              <a:t>アカウント、ブログにアクセス</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することができます。ぜひご覧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ください。</a:t>
            </a:r>
            <a:endParaRPr kumimoji="1" lang="en-US" altLang="ja-JP" sz="900" dirty="0">
              <a:latin typeface="Noto Sans JP" panose="020B0200000000000000" pitchFamily="50" charset="-128"/>
              <a:ea typeface="Noto Sans JP" panose="020B0200000000000000" pitchFamily="50" charset="-128"/>
            </a:endParaRPr>
          </a:p>
        </p:txBody>
      </p:sp>
      <p:sp>
        <p:nvSpPr>
          <p:cNvPr id="1373" name="テキスト ボックス 1372">
            <a:extLst>
              <a:ext uri="{FF2B5EF4-FFF2-40B4-BE49-F238E27FC236}">
                <a16:creationId xmlns:a16="http://schemas.microsoft.com/office/drawing/2014/main" id="{AB1E535A-2977-07A1-F891-8923AA82B0D8}"/>
              </a:ext>
            </a:extLst>
          </p:cNvPr>
          <p:cNvSpPr txBox="1"/>
          <p:nvPr/>
        </p:nvSpPr>
        <p:spPr>
          <a:xfrm>
            <a:off x="11020673" y="6823120"/>
            <a:ext cx="3955942" cy="1926233"/>
          </a:xfrm>
          <a:prstGeom prst="rect">
            <a:avLst/>
          </a:prstGeom>
          <a:noFill/>
        </p:spPr>
        <p:txBody>
          <a:bodyPr wrap="square" numCol="1" rtlCol="0">
            <a:spAutoFit/>
          </a:bodyPr>
          <a:lstStyle/>
          <a:p>
            <a:r>
              <a:rPr kumimoji="1" lang="ja-JP" altLang="en-US" sz="1100" b="1" dirty="0">
                <a:solidFill>
                  <a:srgbClr val="073849"/>
                </a:solidFill>
                <a:latin typeface="Noto Sans JP" panose="020B0200000000000000" pitchFamily="50" charset="-128"/>
                <a:ea typeface="Noto Sans JP" panose="020B0200000000000000" pitchFamily="50" charset="-128"/>
              </a:rPr>
              <a:t>研究結果</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kumimoji="1" lang="en-US" altLang="ja-JP" sz="1000" dirty="0">
              <a:solidFill>
                <a:srgbClr val="073849"/>
              </a:solidFill>
              <a:latin typeface="Noto Sans JP" panose="020B0200000000000000" pitchFamily="50" charset="-128"/>
              <a:ea typeface="Noto Sans JP" panose="020B0200000000000000" pitchFamily="50" charset="-128"/>
            </a:endParaRPr>
          </a:p>
          <a:p>
            <a:r>
              <a:rPr kumimoji="1" lang="ja-JP" altLang="en-US" sz="900" b="1" dirty="0">
                <a:solidFill>
                  <a:srgbClr val="073849"/>
                </a:solidFill>
                <a:latin typeface="Noto Sans JP" panose="020B0200000000000000" pitchFamily="50" charset="-128"/>
                <a:ea typeface="Noto Sans JP" panose="020B0200000000000000" pitchFamily="50" charset="-128"/>
              </a:rPr>
              <a:t>　</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3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900" b="1" dirty="0">
                <a:solidFill>
                  <a:srgbClr val="073849"/>
                </a:solidFill>
                <a:latin typeface="Noto Sans JP" panose="020B0200000000000000" pitchFamily="50" charset="-128"/>
                <a:ea typeface="Noto Sans JP" panose="020B0200000000000000" pitchFamily="50" charset="-128"/>
              </a:rPr>
              <a:t>　</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研究結果は上の表のようになりました。この結果から、方法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の方がよりゴールを守備しやすいことがわかります。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そのため、私たちのキーパーは方法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を採用した動作となっています。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また、この研究から</a:t>
            </a:r>
            <a:r>
              <a:rPr kumimoji="1" lang="ja-JP" altLang="en-US" sz="800" b="1" dirty="0">
                <a:solidFill>
                  <a:srgbClr val="073849"/>
                </a:solidFill>
                <a:latin typeface="Noto Sans JP" panose="020B0200000000000000" pitchFamily="50" charset="-128"/>
                <a:ea typeface="Noto Sans JP" panose="020B0200000000000000" pitchFamily="50" charset="-128"/>
              </a:rPr>
              <a:t>「キーパーが対応できないシュートの方法」</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もわかったため、この研究はキーパーだけでなくアタッカーにも活用しています。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pic>
        <p:nvPicPr>
          <p:cNvPr id="1374" name="Picture 2">
            <a:extLst>
              <a:ext uri="{FF2B5EF4-FFF2-40B4-BE49-F238E27FC236}">
                <a16:creationId xmlns:a16="http://schemas.microsoft.com/office/drawing/2014/main" id="{F7B75D82-A54C-3D09-BAAF-300EF7EABD3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8555" b="-1"/>
          <a:stretch/>
        </p:blipFill>
        <p:spPr bwMode="auto">
          <a:xfrm>
            <a:off x="5617670" y="1937142"/>
            <a:ext cx="670741" cy="613361"/>
          </a:xfrm>
          <a:prstGeom prst="rect">
            <a:avLst/>
          </a:prstGeom>
          <a:noFill/>
          <a:extLst>
            <a:ext uri="{909E8E84-426E-40DD-AFC4-6F175D3DCCD1}">
              <a14:hiddenFill xmlns:a14="http://schemas.microsoft.com/office/drawing/2010/main">
                <a:solidFill>
                  <a:srgbClr val="FFFFFF"/>
                </a:solidFill>
              </a14:hiddenFill>
            </a:ext>
          </a:extLst>
        </p:spPr>
      </p:pic>
      <p:pic>
        <p:nvPicPr>
          <p:cNvPr id="1375" name="Picture 4">
            <a:extLst>
              <a:ext uri="{FF2B5EF4-FFF2-40B4-BE49-F238E27FC236}">
                <a16:creationId xmlns:a16="http://schemas.microsoft.com/office/drawing/2014/main" id="{836B00C0-EC60-219B-5EF7-BE8660BCF96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8614"/>
          <a:stretch/>
        </p:blipFill>
        <p:spPr bwMode="auto">
          <a:xfrm>
            <a:off x="6339006" y="1937142"/>
            <a:ext cx="670741" cy="612960"/>
          </a:xfrm>
          <a:prstGeom prst="rect">
            <a:avLst/>
          </a:prstGeom>
          <a:noFill/>
          <a:extLst>
            <a:ext uri="{909E8E84-426E-40DD-AFC4-6F175D3DCCD1}">
              <a14:hiddenFill xmlns:a14="http://schemas.microsoft.com/office/drawing/2010/main">
                <a:solidFill>
                  <a:srgbClr val="FFFFFF"/>
                </a:solidFill>
              </a14:hiddenFill>
            </a:ext>
          </a:extLst>
        </p:spPr>
      </p:pic>
      <p:sp>
        <p:nvSpPr>
          <p:cNvPr id="1376" name="テキスト ボックス 1375">
            <a:extLst>
              <a:ext uri="{FF2B5EF4-FFF2-40B4-BE49-F238E27FC236}">
                <a16:creationId xmlns:a16="http://schemas.microsoft.com/office/drawing/2014/main" id="{1D647CF3-3507-BE90-7F8D-5B81F50E6EF1}"/>
              </a:ext>
            </a:extLst>
          </p:cNvPr>
          <p:cNvSpPr txBox="1"/>
          <p:nvPr/>
        </p:nvSpPr>
        <p:spPr>
          <a:xfrm>
            <a:off x="5542356" y="2511887"/>
            <a:ext cx="821000" cy="309637"/>
          </a:xfrm>
          <a:prstGeom prst="rect">
            <a:avLst/>
          </a:prstGeom>
          <a:noFill/>
        </p:spPr>
        <p:txBody>
          <a:bodyPr wrap="square" numCol="1" rtlCol="0">
            <a:spAutoFit/>
          </a:bodyPr>
          <a:lstStyle/>
          <a:p>
            <a:pPr algn="ctr">
              <a:lnSpc>
                <a:spcPts val="900"/>
              </a:lnSpc>
            </a:pP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X</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アカウント</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en-US" altLang="ja-JP" sz="500" dirty="0">
                <a:solidFill>
                  <a:schemeClr val="tx1">
                    <a:lumMod val="85000"/>
                    <a:lumOff val="15000"/>
                  </a:schemeClr>
                </a:solidFill>
                <a:latin typeface="Noto Sans JP" panose="020B0200000000000000" pitchFamily="50" charset="-128"/>
                <a:ea typeface="Noto Sans JP" panose="020B0200000000000000" pitchFamily="50" charset="-128"/>
              </a:rPr>
              <a:t>(@munako_artemis)</a:t>
            </a:r>
          </a:p>
        </p:txBody>
      </p:sp>
      <p:sp>
        <p:nvSpPr>
          <p:cNvPr id="1377" name="テキスト ボックス 1376">
            <a:extLst>
              <a:ext uri="{FF2B5EF4-FFF2-40B4-BE49-F238E27FC236}">
                <a16:creationId xmlns:a16="http://schemas.microsoft.com/office/drawing/2014/main" id="{B45656F9-B571-F197-A545-AC9E9C032C94}"/>
              </a:ext>
            </a:extLst>
          </p:cNvPr>
          <p:cNvSpPr txBox="1"/>
          <p:nvPr/>
        </p:nvSpPr>
        <p:spPr>
          <a:xfrm>
            <a:off x="6284701" y="2546190"/>
            <a:ext cx="821000"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チームブログ</a:t>
            </a:r>
            <a:endParaRPr kumimoji="1" lang="en-US" altLang="ja-JP" sz="5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Tree>
    <p:extLst>
      <p:ext uri="{BB962C8B-B14F-4D97-AF65-F5344CB8AC3E}">
        <p14:creationId xmlns:p14="http://schemas.microsoft.com/office/powerpoint/2010/main" val="48936093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1872</TotalTime>
  <Words>2257</Words>
  <Application>Microsoft Office PowerPoint</Application>
  <PresentationFormat>ユーザー設定</PresentationFormat>
  <Paragraphs>260</Paragraphs>
  <Slides>1</Slides>
  <Notes>1</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vt:i4>
      </vt:variant>
    </vt:vector>
  </HeadingPairs>
  <TitlesOfParts>
    <vt:vector size="7" baseType="lpstr">
      <vt:lpstr>Noto Sans JP</vt:lpstr>
      <vt:lpstr>Calibri Light</vt:lpstr>
      <vt:lpstr>Arial</vt:lpstr>
      <vt:lpstr>Calibri</vt:lpstr>
      <vt:lpstr>游ゴシック</vt:lpstr>
      <vt:lpstr>Office テーマ</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ren ren</dc:creator>
  <cp:lastModifiedBy>_ kuma</cp:lastModifiedBy>
  <cp:revision>46</cp:revision>
  <cp:lastPrinted>2025-02-18T16:06:56Z</cp:lastPrinted>
  <dcterms:created xsi:type="dcterms:W3CDTF">2023-11-04T14:19:00Z</dcterms:created>
  <dcterms:modified xsi:type="dcterms:W3CDTF">2025-02-19T09:43:33Z</dcterms:modified>
</cp:coreProperties>
</file>

<file path=docProps/thumbnail.jpeg>
</file>